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1"/>
  </p:notesMasterIdLst>
  <p:sldIdLst>
    <p:sldId id="322" r:id="rId6"/>
    <p:sldId id="297" r:id="rId7"/>
    <p:sldId id="308" r:id="rId8"/>
    <p:sldId id="309" r:id="rId9"/>
    <p:sldId id="346" r:id="rId10"/>
    <p:sldId id="325" r:id="rId11"/>
    <p:sldId id="330" r:id="rId12"/>
    <p:sldId id="333" r:id="rId13"/>
    <p:sldId id="331" r:id="rId14"/>
    <p:sldId id="311" r:id="rId15"/>
    <p:sldId id="326" r:id="rId16"/>
    <p:sldId id="339" r:id="rId17"/>
    <p:sldId id="336" r:id="rId18"/>
    <p:sldId id="337" r:id="rId19"/>
    <p:sldId id="313" r:id="rId20"/>
    <p:sldId id="341" r:id="rId21"/>
    <p:sldId id="347" r:id="rId22"/>
    <p:sldId id="348" r:id="rId23"/>
    <p:sldId id="343" r:id="rId24"/>
    <p:sldId id="350" r:id="rId25"/>
    <p:sldId id="345" r:id="rId26"/>
    <p:sldId id="304" r:id="rId27"/>
    <p:sldId id="305" r:id="rId28"/>
    <p:sldId id="321" r:id="rId29"/>
    <p:sldId id="351" r:id="rId30"/>
  </p:sldIdLst>
  <p:sldSz cx="12192000" cy="6858000"/>
  <p:notesSz cx="6797675" cy="9928225"/>
  <p:embeddedFontLst>
    <p:embeddedFont>
      <p:font typeface="B Titr" panose="00000700000000000000" pitchFamily="2" charset="-78"/>
      <p:bold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B Yagut" panose="00000400000000000000" pitchFamily="2" charset="-78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FCB7-A991-4B4C-B215-0BD2C0F0892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59B5C-5DF4-405B-BCEB-4E315D1D5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17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41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9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7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1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13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49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65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2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7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9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f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fif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png"/><Relationship Id="rId5" Type="http://schemas.openxmlformats.org/officeDocument/2006/relationships/image" Target="../media/image24.jf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79202" y="1183871"/>
            <a:ext cx="3510407" cy="542163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مدرس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15404" y="2102739"/>
            <a:ext cx="5157787" cy="3684588"/>
          </a:xfrm>
        </p:spPr>
        <p:txBody>
          <a:bodyPr>
            <a:normAutofit/>
          </a:bodyPr>
          <a:lstStyle/>
          <a:p>
            <a:pPr algn="ctr" rtl="1"/>
            <a:endParaRPr lang="en-US" sz="2000" dirty="0" smtClean="0">
              <a:cs typeface="B Yagut" panose="00000400000000000000" pitchFamily="2" charset="-78"/>
            </a:endParaRPr>
          </a:p>
          <a:p>
            <a:pPr algn="ctr" rtl="1"/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en-US" sz="2000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b="1" dirty="0" smtClean="0">
                <a:cs typeface="B Yagut" panose="00000400000000000000" pitchFamily="2" charset="-78"/>
              </a:rPr>
              <a:t>کیانوش اسفندیاری</a:t>
            </a: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کارشناسی مهندسی بهداشت محیط</a:t>
            </a: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 smtClean="0">
                <a:cs typeface="B Yagut" panose="00000400000000000000" pitchFamily="2" charset="-78"/>
              </a:rPr>
              <a:t>مرودشت</a:t>
            </a:r>
            <a:r>
              <a:rPr lang="fa-IR" sz="2000" dirty="0" smtClean="0">
                <a:cs typeface="B Yagut" panose="00000400000000000000" pitchFamily="2" charset="-78"/>
              </a:rPr>
              <a:t> </a:t>
            </a:r>
          </a:p>
          <a:p>
            <a:pPr marL="0" indent="0" algn="ct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 smtClean="0">
                <a:cs typeface="B Yagut" panose="00000400000000000000" pitchFamily="2" charset="-78"/>
              </a:rPr>
              <a:t>شیراز</a:t>
            </a:r>
          </a:p>
          <a:p>
            <a:pPr algn="ctr" rtl="1"/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08776" y="1353311"/>
            <a:ext cx="5183188" cy="432435"/>
          </a:xfrm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حیطه درس: </a:t>
            </a:r>
            <a:r>
              <a:rPr lang="fa-IR" sz="2400" b="1" dirty="0" smtClean="0">
                <a:cs typeface="B Yagut" panose="00000400000000000000" pitchFamily="2" charset="-78"/>
              </a:rPr>
              <a:t>بهداشت حرفه‌ای</a:t>
            </a:r>
          </a:p>
          <a:p>
            <a:pPr algn="r" rtl="1"/>
            <a:r>
              <a:rPr lang="fa-IR" sz="2400" dirty="0">
                <a:cs typeface="B Yagut" pitchFamily="2" charset="-78"/>
              </a:rPr>
              <a:t>تاریخ </a:t>
            </a:r>
            <a:r>
              <a:rPr lang="fa-IR" sz="2400" dirty="0" smtClean="0">
                <a:cs typeface="B Yagut" pitchFamily="2" charset="-78"/>
              </a:rPr>
              <a:t>آخرین </a:t>
            </a:r>
            <a:r>
              <a:rPr lang="fa-IR" sz="2400" dirty="0">
                <a:cs typeface="B Yagut" pitchFamily="2" charset="-78"/>
              </a:rPr>
              <a:t>بازنگری: </a:t>
            </a:r>
            <a:r>
              <a:rPr lang="fa-IR" sz="2400" dirty="0" smtClean="0">
                <a:cs typeface="B Yagut" panose="00000400000000000000" pitchFamily="2" charset="-78"/>
              </a:rPr>
              <a:t>15اردیبهشت 1399</a:t>
            </a:r>
          </a:p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400" dirty="0" smtClean="0">
                <a:cs typeface="B Yagut" panose="00000400000000000000" pitchFamily="2" charset="-78"/>
              </a:rPr>
              <a:t> نام فایل:</a:t>
            </a:r>
            <a:r>
              <a:rPr lang="en-US" sz="2400" dirty="0" smtClean="0">
                <a:cs typeface="B Yagut" panose="00000400000000000000" pitchFamily="2" charset="-78"/>
              </a:rPr>
              <a:t>BH-vasayel-hefazat-fardi-edi1</a:t>
            </a:r>
            <a:endParaRPr lang="fa-IR" sz="2400" dirty="0" smtClean="0">
              <a:latin typeface="Times New Roman" pitchFamily="18" charset="0"/>
              <a:cs typeface="B 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00" y="1891491"/>
            <a:ext cx="1009303" cy="135414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3"/>
    </mc:Choice>
    <mc:Fallback xmlns="">
      <p:transition spd="slow" advTm="17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cs typeface="B Yagut" pitchFamily="2" charset="-78"/>
              </a:rPr>
              <a:t>اجزاء کلاه ایمنی:</a:t>
            </a:r>
            <a:endParaRPr lang="en-US" sz="4000" b="1" dirty="0">
              <a:cs typeface="B Yagut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58" y="1293429"/>
            <a:ext cx="6630729" cy="50101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3" y="488269"/>
            <a:ext cx="2847716" cy="2847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3" y="3335985"/>
            <a:ext cx="2847716" cy="3522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6"/>
    </mc:Choice>
    <mc:Fallback xmlns="">
      <p:transition spd="slow" advTm="4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itchFamily="2" charset="-78"/>
              </a:rPr>
              <a:t>چشم وصورت:</a:t>
            </a:r>
            <a:br>
              <a:rPr lang="fa-IR" sz="4000" b="1" dirty="0">
                <a:cs typeface="B Yagut" pitchFamily="2" charset="-78"/>
              </a:rPr>
            </a:b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0343"/>
            <a:ext cx="10515600" cy="5066620"/>
          </a:xfrm>
        </p:spPr>
        <p:txBody>
          <a:bodyPr>
            <a:normAutofit fontScale="92500" lnSpcReduction="20000"/>
          </a:bodyPr>
          <a:lstStyle/>
          <a:p>
            <a:pPr marL="60960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fa-IR" sz="3200" b="1" kern="0" dirty="0" smtClean="0">
                <a:latin typeface="Verdana"/>
                <a:cs typeface="B Yagut" panose="00000400000000000000" pitchFamily="2" charset="-78"/>
              </a:rPr>
              <a:t>خطرات :</a:t>
            </a:r>
          </a:p>
          <a:p>
            <a:pPr marL="60960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fa-IR" kern="0" dirty="0" smtClean="0">
                <a:latin typeface="Verdana"/>
                <a:cs typeface="B Yagut" panose="00000400000000000000" pitchFamily="2" charset="-78"/>
              </a:rPr>
              <a:t>ذرات معلق</a:t>
            </a:r>
            <a:r>
              <a:rPr lang="fa-IR" kern="0" dirty="0" smtClean="0">
                <a:solidFill>
                  <a:srgbClr val="FF0000"/>
                </a:solidFill>
                <a:latin typeface="Verdana"/>
                <a:cs typeface="B Yagut" panose="00000400000000000000" pitchFamily="2" charset="-78"/>
              </a:rPr>
              <a:t> *</a:t>
            </a:r>
            <a:r>
              <a:rPr lang="fa-IR" kern="0" dirty="0" smtClean="0">
                <a:latin typeface="Verdana"/>
                <a:cs typeface="B Yagut" panose="00000400000000000000" pitchFamily="2" charset="-78"/>
              </a:rPr>
              <a:t>فلزات گداخته و مذاب</a:t>
            </a:r>
            <a:r>
              <a:rPr lang="fa-IR" kern="0" dirty="0" smtClean="0">
                <a:solidFill>
                  <a:srgbClr val="FF0000"/>
                </a:solidFill>
                <a:latin typeface="Verdana"/>
                <a:cs typeface="B Yagut" panose="00000400000000000000" pitchFamily="2" charset="-78"/>
              </a:rPr>
              <a:t>*</a:t>
            </a:r>
            <a:r>
              <a:rPr lang="fa-IR" kern="0" dirty="0" smtClean="0">
                <a:latin typeface="Verdana"/>
                <a:cs typeface="B Yagut" panose="00000400000000000000" pitchFamily="2" charset="-78"/>
              </a:rPr>
              <a:t> مایعات  شیمیایی </a:t>
            </a:r>
            <a:r>
              <a:rPr lang="fa-IR" kern="0" dirty="0" smtClean="0">
                <a:solidFill>
                  <a:srgbClr val="FF0000"/>
                </a:solidFill>
                <a:latin typeface="Verdana"/>
                <a:cs typeface="B Yagut" panose="00000400000000000000" pitchFamily="2" charset="-78"/>
              </a:rPr>
              <a:t>*</a:t>
            </a:r>
            <a:r>
              <a:rPr lang="fa-IR" kern="0" dirty="0" smtClean="0">
                <a:latin typeface="Verdana"/>
                <a:cs typeface="B Yagut" panose="00000400000000000000" pitchFamily="2" charset="-78"/>
              </a:rPr>
              <a:t>گازها و بخارات</a:t>
            </a:r>
            <a:r>
              <a:rPr lang="fa-IR" kern="0" dirty="0" smtClean="0">
                <a:solidFill>
                  <a:srgbClr val="FF0000"/>
                </a:solidFill>
                <a:latin typeface="Verdana"/>
                <a:cs typeface="B Yagut" panose="00000400000000000000" pitchFamily="2" charset="-78"/>
              </a:rPr>
              <a:t>*</a:t>
            </a:r>
            <a:r>
              <a:rPr lang="fa-IR" kern="0" dirty="0" smtClean="0">
                <a:latin typeface="Verdana"/>
                <a:cs typeface="B Yagut" panose="00000400000000000000" pitchFamily="2" charset="-78"/>
              </a:rPr>
              <a:t>اشعه</a:t>
            </a:r>
            <a:r>
              <a:rPr lang="fa-IR" kern="0" dirty="0" smtClean="0">
                <a:solidFill>
                  <a:srgbClr val="FF0000"/>
                </a:solidFill>
                <a:latin typeface="Verdana"/>
                <a:cs typeface="B Yagut" panose="00000400000000000000" pitchFamily="2" charset="-78"/>
              </a:rPr>
              <a:t>*</a:t>
            </a:r>
            <a:r>
              <a:rPr lang="fa-IR" kern="0" dirty="0" smtClean="0">
                <a:latin typeface="Verdana"/>
                <a:cs typeface="B Yagut" panose="00000400000000000000" pitchFamily="2" charset="-78"/>
              </a:rPr>
              <a:t> خون و مایعات بدن</a:t>
            </a:r>
          </a:p>
          <a:p>
            <a:pPr marL="60960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fa-IR" kern="0" dirty="0" smtClean="0">
                <a:latin typeface="Verdana"/>
                <a:cs typeface="B Yagut" panose="00000400000000000000" pitchFamily="2" charset="-78"/>
              </a:rPr>
              <a:t>تجهیزات:  </a:t>
            </a:r>
          </a:p>
          <a:p>
            <a:pPr marL="60960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fa-IR" kern="0" dirty="0" smtClean="0">
                <a:latin typeface="Verdana"/>
                <a:cs typeface="B Yagut" panose="00000400000000000000" pitchFamily="2" charset="-78"/>
              </a:rPr>
              <a:t>عینک ایمنی/گاگل – سپرهای جانبی- ماسک و حفاظ صورت</a:t>
            </a:r>
          </a:p>
          <a:p>
            <a:pPr marL="60960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fa-IR" kern="0" dirty="0" smtClean="0">
              <a:latin typeface="Verdana"/>
              <a:cs typeface="B Yagut" panose="00000400000000000000" pitchFamily="2" charset="-78"/>
            </a:endParaRPr>
          </a:p>
          <a:p>
            <a:pPr marL="609600" lvl="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r>
              <a:rPr lang="fa-IR" b="1" kern="0" dirty="0" smtClean="0">
                <a:latin typeface="Verdana"/>
                <a:cs typeface="B Yagut" panose="00000400000000000000" pitchFamily="2" charset="-78"/>
              </a:rPr>
              <a:t> الزامات محافظ‌های </a:t>
            </a:r>
            <a:r>
              <a:rPr lang="fa-IR" b="1" kern="0" dirty="0">
                <a:latin typeface="Verdana"/>
                <a:cs typeface="B Yagut" panose="00000400000000000000" pitchFamily="2" charset="-78"/>
              </a:rPr>
              <a:t>چشم وصورت</a:t>
            </a:r>
            <a:r>
              <a:rPr lang="fa-IR" b="1" kern="0" dirty="0" smtClean="0">
                <a:latin typeface="Verdana"/>
                <a:cs typeface="B Yagut" panose="00000400000000000000" pitchFamily="2" charset="-78"/>
              </a:rPr>
              <a:t>:</a:t>
            </a:r>
          </a:p>
          <a:p>
            <a:pPr marL="609600" lvl="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60000"/>
              <a:buNone/>
              <a:defRPr/>
            </a:pPr>
            <a:endParaRPr lang="fa-IR" b="1" kern="0" dirty="0">
              <a:latin typeface="Verdana"/>
              <a:cs typeface="B Yagut" panose="00000400000000000000" pitchFamily="2" charset="-78"/>
            </a:endParaRPr>
          </a:p>
          <a:p>
            <a:pPr marL="609600" lvl="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Tx/>
              <a:buAutoNum type="arabicPeriod"/>
              <a:defRPr/>
            </a:pPr>
            <a:r>
              <a:rPr lang="fa-IR" kern="0" dirty="0">
                <a:latin typeface="Verdana"/>
                <a:cs typeface="B Yagut" panose="00000400000000000000" pitchFamily="2" charset="-78"/>
              </a:rPr>
              <a:t>طراحی متناسب با نوع خطرات</a:t>
            </a:r>
          </a:p>
          <a:p>
            <a:pPr marL="609600" lvl="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Tx/>
              <a:buAutoNum type="arabicPeriod"/>
              <a:defRPr/>
            </a:pPr>
            <a:r>
              <a:rPr lang="fa-IR" kern="0" dirty="0">
                <a:latin typeface="Verdana"/>
                <a:cs typeface="B Yagut" panose="00000400000000000000" pitchFamily="2" charset="-78"/>
              </a:rPr>
              <a:t>راحتی استفاده</a:t>
            </a:r>
          </a:p>
          <a:p>
            <a:pPr marL="609600" lvl="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Tx/>
              <a:buAutoNum type="arabicPeriod"/>
              <a:defRPr/>
            </a:pPr>
            <a:r>
              <a:rPr lang="fa-IR" kern="0" dirty="0">
                <a:latin typeface="Verdana"/>
                <a:cs typeface="B Yagut" panose="00000400000000000000" pitchFamily="2" charset="-78"/>
              </a:rPr>
              <a:t>دوام و سایز مناسب</a:t>
            </a:r>
          </a:p>
          <a:p>
            <a:pPr marL="609600" lvl="0" indent="-60960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Tx/>
              <a:buAutoNum type="arabicPeriod"/>
              <a:defRPr/>
            </a:pPr>
            <a:r>
              <a:rPr lang="fa-IR" kern="0" dirty="0">
                <a:latin typeface="Verdana"/>
                <a:cs typeface="B Yagut" panose="00000400000000000000" pitchFamily="2" charset="-78"/>
              </a:rPr>
              <a:t>قابلیت </a:t>
            </a:r>
            <a:r>
              <a:rPr lang="fa-IR" kern="0" dirty="0" smtClean="0">
                <a:latin typeface="Verdana"/>
                <a:cs typeface="B Yagut" panose="00000400000000000000" pitchFamily="2" charset="-78"/>
              </a:rPr>
              <a:t>ضد‌عفونی </a:t>
            </a:r>
            <a:r>
              <a:rPr lang="fa-IR" kern="0" dirty="0">
                <a:latin typeface="Verdana"/>
                <a:cs typeface="B Yagut" panose="00000400000000000000" pitchFamily="2" charset="-78"/>
              </a:rPr>
              <a:t>و </a:t>
            </a:r>
            <a:r>
              <a:rPr lang="fa-IR" kern="0" dirty="0" smtClean="0">
                <a:latin typeface="Verdana"/>
                <a:cs typeface="B Yagut" panose="00000400000000000000" pitchFamily="2" charset="-78"/>
              </a:rPr>
              <a:t>گندزدایی</a:t>
            </a:r>
            <a:endParaRPr lang="fa-IR" kern="0" dirty="0">
              <a:latin typeface="Verdana"/>
              <a:cs typeface="B Yagut" panose="00000400000000000000" pitchFamily="2" charset="-78"/>
            </a:endParaRPr>
          </a:p>
          <a:p>
            <a:pPr marL="0" lvl="0" indent="0" algn="r" rt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None/>
              <a:defRPr/>
            </a:pPr>
            <a:endParaRPr lang="en-US" kern="0" dirty="0">
              <a:latin typeface="Verdana"/>
              <a:cs typeface="B Yagut" panose="00000400000000000000" pitchFamily="2" charset="-78"/>
            </a:endParaRPr>
          </a:p>
          <a:p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11"/>
    </mc:Choice>
    <mc:Fallback xmlns="">
      <p:transition spd="slow" advTm="7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cs typeface="B Yagut" pitchFamily="2" charset="-78"/>
              </a:rPr>
              <a:t>محافظ چشم و صورت</a:t>
            </a:r>
            <a:endParaRPr lang="en-US" sz="4000" b="1" dirty="0">
              <a:cs typeface="B Yagut" pitchFamily="2" charset="-78"/>
            </a:endParaRPr>
          </a:p>
        </p:txBody>
      </p:sp>
      <p:pic>
        <p:nvPicPr>
          <p:cNvPr id="5" name="Content Placeholder 4" descr="strobevsglasses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851" y="353304"/>
            <a:ext cx="3260178" cy="2069493"/>
          </a:xfrm>
          <a:prstGeom prst="rect">
            <a:avLst/>
          </a:prstGeom>
        </p:spPr>
      </p:pic>
      <p:pic>
        <p:nvPicPr>
          <p:cNvPr id="6" name="Picture 5" descr="41979-01-200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7020" y="2780620"/>
            <a:ext cx="1819275" cy="1819275"/>
          </a:xfrm>
          <a:prstGeom prst="rect">
            <a:avLst/>
          </a:prstGeom>
        </p:spPr>
      </p:pic>
      <p:pic>
        <p:nvPicPr>
          <p:cNvPr id="8" name="Picture 7" descr="60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24319" y="1368380"/>
            <a:ext cx="2943225" cy="1412240"/>
          </a:xfrm>
          <a:prstGeom prst="rect">
            <a:avLst/>
          </a:prstGeom>
        </p:spPr>
      </p:pic>
      <p:pic>
        <p:nvPicPr>
          <p:cNvPr id="9" name="Picture 8" descr="safty spectacles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25342" y="3053443"/>
            <a:ext cx="2275839" cy="1546452"/>
          </a:xfrm>
          <a:prstGeom prst="rect">
            <a:avLst/>
          </a:prstGeom>
        </p:spPr>
      </p:pic>
      <p:pic>
        <p:nvPicPr>
          <p:cNvPr id="10" name="Picture 9" descr="googles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20002" y="1503952"/>
            <a:ext cx="1802130" cy="918845"/>
          </a:xfrm>
          <a:prstGeom prst="rect">
            <a:avLst/>
          </a:prstGeom>
        </p:spPr>
      </p:pic>
      <p:pic>
        <p:nvPicPr>
          <p:cNvPr id="11" name="Picture 10" descr="oregon-chainsaw-safety-helmets-yellow-full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15130" y="3105467"/>
            <a:ext cx="1475740" cy="1475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04" y="2771775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82" y="365125"/>
            <a:ext cx="2293038" cy="230450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15"/>
    </mc:Choice>
    <mc:Fallback xmlns="">
      <p:transition spd="slow" advTm="46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cs typeface="B Yagut" pitchFamily="2" charset="-78"/>
              </a:rPr>
              <a:t>شنوایی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مواجهه کارگر با صدای بیش از حد</a:t>
            </a:r>
          </a:p>
          <a:p>
            <a:pPr marL="342900" lvl="0" indent="-342900" algn="r" rtl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بلندی صدا (</a:t>
            </a:r>
            <a:r>
              <a:rPr lang="en-US" dirty="0" err="1" smtClean="0">
                <a:solidFill>
                  <a:prstClr val="black"/>
                </a:solidFill>
                <a:cs typeface="B Yagut" pitchFamily="2" charset="-78"/>
              </a:rPr>
              <a:t>db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)</a:t>
            </a:r>
          </a:p>
          <a:p>
            <a:pPr marL="342900" lvl="0" indent="-342900" algn="r" rtl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مدت زمان مواجهه</a:t>
            </a:r>
          </a:p>
          <a:p>
            <a:pPr marL="342900" lvl="0" indent="-342900" algn="r" rtl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حرکت در تراز‌های متفاوت صدا</a:t>
            </a:r>
          </a:p>
          <a:p>
            <a:pPr marL="342900" lvl="0" indent="-342900" algn="r" rtl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تعداد منبع تولید صدا</a:t>
            </a: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/>
            </a:r>
            <a:br>
              <a:rPr lang="fa-IR" dirty="0">
                <a:solidFill>
                  <a:prstClr val="black"/>
                </a:solidFill>
                <a:cs typeface="B Yagut" pitchFamily="2" charset="-78"/>
              </a:rPr>
            </a:br>
            <a:endParaRPr lang="fa-IR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حفاظ تو‌گوشی ( </a:t>
            </a:r>
            <a:r>
              <a:rPr lang="en-US" dirty="0" smtClean="0">
                <a:solidFill>
                  <a:prstClr val="black"/>
                </a:solidFill>
                <a:cs typeface="B Yagut" pitchFamily="2" charset="-78"/>
              </a:rPr>
              <a:t>(Ear Plug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: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حفاظ رو‌گوشی( </a:t>
            </a:r>
            <a:r>
              <a:rPr lang="en-US" dirty="0" smtClean="0">
                <a:solidFill>
                  <a:prstClr val="black"/>
                </a:solidFill>
                <a:cs typeface="B Yagut" pitchFamily="2" charset="-78"/>
              </a:rPr>
              <a:t>(Ear Muff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: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fa-IR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en-US" dirty="0">
              <a:solidFill>
                <a:prstClr val="black"/>
              </a:solidFill>
              <a:cs typeface="B Yagut" pitchFamily="2" charset="-78"/>
            </a:endParaRPr>
          </a:p>
          <a:p>
            <a:endParaRPr lang="en-US" sz="4000" dirty="0">
              <a:cs typeface="B Yagut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9" y="236764"/>
            <a:ext cx="2715986" cy="2715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79" y="3733799"/>
            <a:ext cx="1479459" cy="2360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949"/>
            <a:ext cx="3122839" cy="3122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79" y="665132"/>
            <a:ext cx="2391742" cy="22678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23577" y="2122156"/>
            <a:ext cx="99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 Plug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3256" y="1027906"/>
            <a:ext cx="1041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Ear Muff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11"/>
    </mc:Choice>
    <mc:Fallback xmlns="">
      <p:transition spd="slow" advTm="1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itchFamily="2" charset="-78"/>
              </a:rPr>
              <a:t>دست ها:</a:t>
            </a:r>
            <a:br>
              <a:rPr lang="fa-IR" sz="4000" b="1" dirty="0">
                <a:cs typeface="B Yagut" pitchFamily="2" charset="-78"/>
              </a:rPr>
            </a:b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170998"/>
            <a:ext cx="11106150" cy="5229802"/>
          </a:xfrm>
        </p:spPr>
        <p:txBody>
          <a:bodyPr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endParaRPr lang="fa-IR" sz="1800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sz="2400" b="1" dirty="0" smtClean="0">
                <a:solidFill>
                  <a:prstClr val="black"/>
                </a:solidFill>
                <a:cs typeface="B Yagut" pitchFamily="2" charset="-78"/>
              </a:rPr>
              <a:t>خطرات </a:t>
            </a:r>
            <a:r>
              <a:rPr lang="fa-IR" sz="2400" b="1" dirty="0">
                <a:solidFill>
                  <a:prstClr val="black"/>
                </a:solidFill>
                <a:cs typeface="B Yagut" pitchFamily="2" charset="-78"/>
              </a:rPr>
              <a:t>محیط </a:t>
            </a:r>
            <a:r>
              <a:rPr lang="fa-IR" sz="2400" b="1" dirty="0" smtClean="0">
                <a:solidFill>
                  <a:prstClr val="black"/>
                </a:solidFill>
                <a:cs typeface="B Yagut" pitchFamily="2" charset="-78"/>
              </a:rPr>
              <a:t>کار :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 سوختگی ، خراشیدگی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،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بریدگی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،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سوراخ 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شدن دست،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شکستگی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، </a:t>
            </a:r>
            <a:r>
              <a:rPr lang="fa-IR" sz="2400" dirty="0" smtClean="0">
                <a:solidFill>
                  <a:prstClr val="black"/>
                </a:solidFill>
                <a:cs typeface="B Yagut" pitchFamily="2" charset="-78"/>
              </a:rPr>
              <a:t>قطع عضو، تماس شیمیایی</a:t>
            </a:r>
            <a:endParaRPr lang="fa-IR" sz="2400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endParaRPr lang="fa-IR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دستکش: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مقاومت در برابر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اسیدها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، بازها،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نمك‌ها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،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چربی‌ها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،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دترجنت‌ها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، گرما و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سرما،ضربه و صدمات 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sz="1800" dirty="0" smtClean="0">
                <a:solidFill>
                  <a:prstClr val="black"/>
                </a:solidFill>
                <a:cs typeface="B Yagut" pitchFamily="2" charset="-78"/>
              </a:rPr>
              <a:t>                                                                  </a:t>
            </a:r>
            <a:endParaRPr lang="fa-IR" sz="1800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fa-IR" b="1" dirty="0">
                <a:solidFill>
                  <a:prstClr val="black"/>
                </a:solidFill>
                <a:cs typeface="B Yagut" pitchFamily="2" charset="-78"/>
              </a:rPr>
              <a:t>انتخاب </a:t>
            </a:r>
            <a:r>
              <a:rPr lang="fa-IR" b="1" dirty="0" smtClean="0">
                <a:solidFill>
                  <a:prstClr val="black"/>
                </a:solidFill>
                <a:cs typeface="B Yagut" pitchFamily="2" charset="-78"/>
              </a:rPr>
              <a:t>دستکش : 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نوع خطرات در </a:t>
            </a: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محیط 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کار</a:t>
            </a:r>
            <a:endParaRPr lang="fa-IR" dirty="0">
              <a:solidFill>
                <a:prstClr val="black"/>
              </a:solidFill>
              <a:cs typeface="B Yagut" pitchFamily="2" charset="-78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 اندازه و راحتی </a:t>
            </a: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کار کردن با دستکش </a:t>
            </a:r>
            <a:endParaRPr lang="fa-IR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جنس دستکش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ایمنی و محافظت از آلودگی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fa-IR" sz="1800" dirty="0">
              <a:solidFill>
                <a:prstClr val="black"/>
              </a:solidFill>
              <a:cs typeface="B Yagut" pitchFamily="2" charset="-78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  <a:cs typeface="B Yagut" pitchFamily="2" charset="-78"/>
            </a:endParaRPr>
          </a:p>
          <a:p>
            <a:endParaRPr lang="en-US" dirty="0">
              <a:cs typeface="B Yagut" pitchFamily="2" charset="-78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61"/>
    </mc:Choice>
    <mc:Fallback xmlns="">
      <p:transition spd="slow" advTm="8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8" y="812932"/>
            <a:ext cx="11751362" cy="539355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35"/>
    </mc:Choice>
    <mc:Fallback xmlns="">
      <p:transition spd="slow" advTm="79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cs typeface="B Yagut" pitchFamily="2" charset="-78"/>
              </a:rPr>
              <a:t>پا‌ها</a:t>
            </a:r>
            <a:r>
              <a:rPr lang="fa-IR" sz="4000" b="1" dirty="0">
                <a:cs typeface="B Yagut" pitchFamily="2" charset="-78"/>
              </a:rPr>
              <a:t/>
            </a:r>
            <a:br>
              <a:rPr lang="fa-IR" sz="4000" b="1" dirty="0">
                <a:cs typeface="B Yagut" pitchFamily="2" charset="-78"/>
              </a:rPr>
            </a:b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10343"/>
            <a:ext cx="10722429" cy="5066620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dirty="0">
                <a:cs typeface="B Yagut" pitchFamily="2" charset="-78"/>
              </a:rPr>
              <a:t>خطرات عمده برای پا در محیط‌های صنعتی </a:t>
            </a:r>
            <a:r>
              <a:rPr lang="fa-IR" dirty="0" smtClean="0">
                <a:cs typeface="B Yagut" pitchFamily="2" charset="-78"/>
              </a:rPr>
              <a:t>:</a:t>
            </a:r>
            <a:endParaRPr lang="fa-IR" dirty="0">
              <a:cs typeface="B Yagut" pitchFamily="2" charset="-78"/>
            </a:endParaRPr>
          </a:p>
          <a:p>
            <a:pPr algn="r" rtl="1"/>
            <a:r>
              <a:rPr lang="en-US" dirty="0" smtClean="0">
                <a:cs typeface="B Yagut" pitchFamily="2" charset="-78"/>
              </a:rPr>
              <a:t>o</a:t>
            </a:r>
            <a:r>
              <a:rPr lang="en-US" dirty="0">
                <a:cs typeface="B Yagut" pitchFamily="2" charset="-78"/>
              </a:rPr>
              <a:t>	</a:t>
            </a:r>
            <a:r>
              <a:rPr lang="fa-IR" dirty="0">
                <a:cs typeface="B Yagut" pitchFamily="2" charset="-78"/>
              </a:rPr>
              <a:t>افتادن اشیاء سنگین روی پا</a:t>
            </a:r>
          </a:p>
          <a:p>
            <a:pPr algn="r" rtl="1"/>
            <a:r>
              <a:rPr lang="en-US" dirty="0">
                <a:cs typeface="B Yagut" pitchFamily="2" charset="-78"/>
              </a:rPr>
              <a:t>o	</a:t>
            </a:r>
            <a:r>
              <a:rPr lang="fa-IR" dirty="0" smtClean="0">
                <a:cs typeface="B Yagut" pitchFamily="2" charset="-78"/>
              </a:rPr>
              <a:t>گرما و سوختگی در سطوح </a:t>
            </a:r>
            <a:r>
              <a:rPr lang="fa-IR" dirty="0">
                <a:cs typeface="B Yagut" pitchFamily="2" charset="-78"/>
              </a:rPr>
              <a:t>داغ</a:t>
            </a:r>
          </a:p>
          <a:p>
            <a:pPr algn="r" rtl="1"/>
            <a:r>
              <a:rPr lang="en-US" dirty="0">
                <a:cs typeface="B Yagut" pitchFamily="2" charset="-78"/>
              </a:rPr>
              <a:t>o	</a:t>
            </a:r>
            <a:r>
              <a:rPr lang="fa-IR" dirty="0" smtClean="0">
                <a:cs typeface="B Yagut" pitchFamily="2" charset="-78"/>
              </a:rPr>
              <a:t>سطوح لغزنده و اشیا نوک تیز</a:t>
            </a:r>
            <a:endParaRPr lang="fa-IR" dirty="0">
              <a:cs typeface="B Yagut" pitchFamily="2" charset="-78"/>
            </a:endParaRPr>
          </a:p>
          <a:p>
            <a:pPr algn="r" rtl="1"/>
            <a:r>
              <a:rPr lang="en-US" dirty="0">
                <a:cs typeface="B Yagut" pitchFamily="2" charset="-78"/>
              </a:rPr>
              <a:t>o	</a:t>
            </a:r>
            <a:r>
              <a:rPr lang="fa-IR" dirty="0">
                <a:cs typeface="B Yagut" pitchFamily="2" charset="-78"/>
              </a:rPr>
              <a:t>مخاطرات ناشی از عبور جریان برق یا عدم انتقال الکترسیته ساکن</a:t>
            </a:r>
          </a:p>
          <a:p>
            <a:pPr algn="r" rtl="1"/>
            <a:r>
              <a:rPr lang="en-US" dirty="0">
                <a:cs typeface="B Yagut" pitchFamily="2" charset="-78"/>
              </a:rPr>
              <a:t>o	</a:t>
            </a:r>
            <a:r>
              <a:rPr lang="fa-IR" dirty="0">
                <a:cs typeface="B Yagut" pitchFamily="2" charset="-78"/>
              </a:rPr>
              <a:t>مخاطرات کار با مواد </a:t>
            </a:r>
            <a:r>
              <a:rPr lang="fa-IR" dirty="0" smtClean="0">
                <a:cs typeface="B Yagut" pitchFamily="2" charset="-78"/>
              </a:rPr>
              <a:t>شیمیایی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itchFamily="2" charset="-78"/>
              </a:rPr>
              <a:t> 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انتخاب کفش 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ایمنی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مناسب: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با توجه به مخاطرات  محیط کاری 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مطابقت با الزامات و استانداردها 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راحت </a:t>
            </a:r>
            <a:r>
              <a:rPr lang="fa-IR" dirty="0">
                <a:cs typeface="B Yagut" pitchFamily="2" charset="-78"/>
              </a:rPr>
              <a:t>باشد </a:t>
            </a:r>
            <a:r>
              <a:rPr lang="fa-IR" dirty="0" smtClean="0">
                <a:cs typeface="B Yagut" pitchFamily="2" charset="-78"/>
              </a:rPr>
              <a:t>.</a:t>
            </a:r>
          </a:p>
          <a:p>
            <a:pPr algn="r" rtl="1"/>
            <a:endParaRPr lang="en-US" dirty="0">
              <a:cs typeface="B Yagut" pitchFamily="2" charset="-78"/>
            </a:endParaRPr>
          </a:p>
          <a:p>
            <a:endParaRPr lang="en-US" dirty="0">
              <a:cs typeface="B Yagut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4" y="142875"/>
            <a:ext cx="2468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" y="2191543"/>
            <a:ext cx="28590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7" y="4063206"/>
            <a:ext cx="2670175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0"/>
    </mc:Choice>
    <mc:Fallback xmlns="">
      <p:transition spd="slow" advTm="5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itchFamily="2" charset="-78"/>
              </a:rPr>
              <a:t>سیستم تنفسی</a:t>
            </a:r>
            <a:r>
              <a:rPr lang="fa-IR" sz="4000" b="1" dirty="0" smtClean="0">
                <a:cs typeface="B Yagut" pitchFamily="2" charset="-78"/>
              </a:rPr>
              <a:t>:</a:t>
            </a:r>
            <a:endParaRPr lang="fa-IR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Yagut" pitchFamily="2" charset="-78"/>
              </a:rPr>
              <a:t>خطرات :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آسیب دیدن دستگاه تنفسی </a:t>
            </a:r>
            <a:r>
              <a:rPr lang="fa-IR" dirty="0" smtClean="0">
                <a:cs typeface="B Yagut" pitchFamily="2" charset="-78"/>
              </a:rPr>
              <a:t>(شیمیایی/ بیولوژیکی)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 حساسیت‌های </a:t>
            </a:r>
            <a:r>
              <a:rPr lang="fa-IR" dirty="0">
                <a:cs typeface="B Yagut" pitchFamily="2" charset="-78"/>
              </a:rPr>
              <a:t>تنفسی </a:t>
            </a:r>
            <a:endParaRPr lang="fa-IR" dirty="0" smtClean="0">
              <a:cs typeface="B Yagut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itchFamily="2" charset="-78"/>
            </a:endParaRPr>
          </a:p>
          <a:p>
            <a:pPr algn="r" rtl="1"/>
            <a:r>
              <a:rPr lang="fa-IR" dirty="0" smtClean="0">
                <a:cs typeface="B Yagut" pitchFamily="2" charset="-78"/>
              </a:rPr>
              <a:t>انواع ماسك‌های </a:t>
            </a:r>
            <a:r>
              <a:rPr lang="fa-IR" dirty="0">
                <a:cs typeface="B Yagut" pitchFamily="2" charset="-78"/>
              </a:rPr>
              <a:t>حفاظتی تنفسی </a:t>
            </a:r>
            <a:r>
              <a:rPr lang="fa-IR" dirty="0" smtClean="0">
                <a:cs typeface="B Yagut" pitchFamily="2" charset="-78"/>
              </a:rPr>
              <a:t>:</a:t>
            </a:r>
          </a:p>
          <a:p>
            <a:pPr algn="r" rtl="1">
              <a:buFont typeface="Wingdings" pitchFamily="2" charset="2"/>
              <a:buChar char="q"/>
            </a:pPr>
            <a:r>
              <a:rPr lang="fa-IR" dirty="0" smtClean="0">
                <a:cs typeface="B Yagut" pitchFamily="2" charset="-78"/>
              </a:rPr>
              <a:t>          ممکن است به </a:t>
            </a:r>
            <a:r>
              <a:rPr lang="fa-IR" dirty="0">
                <a:cs typeface="B Yagut" pitchFamily="2" charset="-78"/>
              </a:rPr>
              <a:t>همراه فیلترهای مناسب قابل تعویض </a:t>
            </a: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dirty="0" smtClean="0">
                <a:cs typeface="B Yagut" pitchFamily="2" charset="-78"/>
              </a:rPr>
              <a:t>            یا احیاناً كپسول‌های هوا باشند. </a:t>
            </a:r>
            <a:endParaRPr lang="fa-IR" dirty="0">
              <a:cs typeface="B Yagut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itchFamily="2" charset="-78"/>
            </a:endParaRPr>
          </a:p>
          <a:p>
            <a:endParaRPr lang="fa-IR" dirty="0">
              <a:cs typeface="B Yagut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7"/>
    </mc:Choice>
    <mc:Fallback xmlns="">
      <p:transition spd="slow" advTm="30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itchFamily="2" charset="-78"/>
              </a:rPr>
              <a:t>. دسته بندی ماسک ها: </a:t>
            </a:r>
            <a:br>
              <a:rPr lang="fa-IR" sz="4000" b="1" dirty="0">
                <a:cs typeface="B Yagut" pitchFamily="2" charset="-78"/>
              </a:rPr>
            </a:br>
            <a:endParaRPr lang="fa-IR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157" y="1368425"/>
            <a:ext cx="10515600" cy="4351338"/>
          </a:xfrm>
        </p:spPr>
        <p:txBody>
          <a:bodyPr/>
          <a:lstStyle/>
          <a:p>
            <a:pPr marL="0" indent="0" algn="r" rtl="1">
              <a:buNone/>
            </a:pPr>
            <a:endParaRPr lang="fa-IR" dirty="0">
              <a:cs typeface="B Yagut" pitchFamily="2" charset="-78"/>
            </a:endParaRP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ماسک‌های 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ضد گرد و غبار :</a:t>
            </a:r>
          </a:p>
          <a:p>
            <a:pPr algn="r" rtl="1"/>
            <a:r>
              <a:rPr lang="fa-IR" dirty="0">
                <a:cs typeface="B Yagut" pitchFamily="2" charset="-78"/>
              </a:rPr>
              <a:t>دارای فیلتری از جنس پنبه، دستمال کاغذی و... هستند که ذرات مضر معلق در هوا را به خود جذب میکنند و از ورود آنها به سیستم تنفسی  جلوگیری میکنند.</a:t>
            </a:r>
          </a:p>
          <a:p>
            <a:pPr marL="0" indent="0" algn="r" rtl="1">
              <a:buNone/>
            </a:pPr>
            <a:r>
              <a:rPr lang="fa-IR" dirty="0">
                <a:cs typeface="B Yagut" pitchFamily="2" charset="-78"/>
              </a:rPr>
              <a:t> 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ماسک‌های 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ضد گاز و بخار:</a:t>
            </a:r>
          </a:p>
          <a:p>
            <a:pPr algn="r" rtl="1"/>
            <a:r>
              <a:rPr lang="fa-IR" dirty="0">
                <a:cs typeface="B Yagut" pitchFamily="2" charset="-78"/>
              </a:rPr>
              <a:t> به مواد شیمیایی </a:t>
            </a:r>
            <a:r>
              <a:rPr lang="fa-IR" dirty="0" smtClean="0">
                <a:cs typeface="B Yagut" pitchFamily="2" charset="-78"/>
              </a:rPr>
              <a:t>آغشته‌اند </a:t>
            </a:r>
            <a:r>
              <a:rPr lang="fa-IR" dirty="0">
                <a:cs typeface="B Yagut" pitchFamily="2" charset="-78"/>
              </a:rPr>
              <a:t>و گاز و بخار محیط </a:t>
            </a:r>
            <a:r>
              <a:rPr lang="fa-IR" dirty="0" smtClean="0">
                <a:cs typeface="B Yagut" pitchFamily="2" charset="-78"/>
              </a:rPr>
              <a:t>را </a:t>
            </a:r>
            <a:r>
              <a:rPr lang="fa-IR" dirty="0">
                <a:cs typeface="B Yagut" pitchFamily="2" charset="-78"/>
              </a:rPr>
              <a:t>به کمک این مواد شیمیایی  خنثی </a:t>
            </a:r>
            <a:r>
              <a:rPr lang="fa-IR" dirty="0" smtClean="0">
                <a:cs typeface="B Yagut" pitchFamily="2" charset="-78"/>
              </a:rPr>
              <a:t>می‌کنند</a:t>
            </a:r>
            <a:r>
              <a:rPr lang="fa-IR" dirty="0">
                <a:cs typeface="B Yagut" pitchFamily="2" charset="-78"/>
              </a:rPr>
              <a:t>.</a:t>
            </a:r>
          </a:p>
          <a:p>
            <a:pPr algn="r" rtl="1"/>
            <a:endParaRPr lang="fa-IR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4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0"/>
    </mc:Choice>
    <mc:Fallback xmlns="">
      <p:transition spd="slow" advTm="3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6300"/>
            <a:ext cx="10515600" cy="5300663"/>
          </a:xfrm>
        </p:spPr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 ماسك‌های </a:t>
            </a:r>
            <a:r>
              <a:rPr lang="fa-IR" dirty="0">
                <a:cs typeface="B Yagut" pitchFamily="2" charset="-78"/>
              </a:rPr>
              <a:t>تنفسی از 2 قسمت تشكیل </a:t>
            </a:r>
            <a:r>
              <a:rPr lang="fa-IR" dirty="0" smtClean="0">
                <a:cs typeface="B Yagut" pitchFamily="2" charset="-78"/>
              </a:rPr>
              <a:t>شده‌اند: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dirty="0" smtClean="0">
                <a:cs typeface="B Yagut" pitchFamily="2" charset="-78"/>
              </a:rPr>
              <a:t>جسم </a:t>
            </a:r>
            <a:r>
              <a:rPr lang="fa-IR" dirty="0">
                <a:cs typeface="B Yagut" pitchFamily="2" charset="-78"/>
              </a:rPr>
              <a:t>اصلی ماسك </a:t>
            </a:r>
            <a:endParaRPr lang="fa-IR" dirty="0" smtClean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arenR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جزء </a:t>
            </a:r>
            <a:r>
              <a:rPr lang="fa-IR" dirty="0" smtClean="0">
                <a:cs typeface="B Yagut" pitchFamily="2" charset="-78"/>
              </a:rPr>
              <a:t>پاك‌كننده </a:t>
            </a:r>
            <a:r>
              <a:rPr lang="fa-IR" dirty="0">
                <a:cs typeface="B Yagut" pitchFamily="2" charset="-78"/>
              </a:rPr>
              <a:t>هوا </a:t>
            </a:r>
            <a:endParaRPr lang="fa-IR" dirty="0" smtClean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arenR"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ماسک ها از 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نظر ظاهری </a:t>
            </a:r>
            <a:endParaRPr lang="fa-IR" dirty="0" smtClean="0">
              <a:solidFill>
                <a:srgbClr val="FF0000"/>
              </a:solidFill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تمام صورت را </a:t>
            </a:r>
            <a:r>
              <a:rPr lang="fa-IR" dirty="0" smtClean="0">
                <a:cs typeface="B Yagut" pitchFamily="2" charset="-78"/>
              </a:rPr>
              <a:t>می‌پوشانند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نیمی </a:t>
            </a:r>
            <a:r>
              <a:rPr lang="fa-IR" dirty="0">
                <a:cs typeface="B Yagut" pitchFamily="2" charset="-78"/>
              </a:rPr>
              <a:t>از صورت را </a:t>
            </a:r>
            <a:r>
              <a:rPr lang="fa-IR" dirty="0" smtClean="0">
                <a:cs typeface="B Yagut" pitchFamily="2" charset="-78"/>
              </a:rPr>
              <a:t>می‌پوشانند</a:t>
            </a:r>
            <a:r>
              <a:rPr lang="fa-IR" dirty="0">
                <a:cs typeface="B Yagut" pitchFamily="2" charset="-78"/>
              </a:rPr>
              <a:t>.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628900"/>
            <a:ext cx="3276599" cy="224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49" y="116599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8" y="2144110"/>
            <a:ext cx="2946858" cy="46334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4"/>
    </mc:Choice>
    <mc:Fallback xmlns="">
      <p:transition spd="slow" advTm="1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9526" y="4146542"/>
            <a:ext cx="9144000" cy="583882"/>
          </a:xfrm>
          <a:solidFill>
            <a:schemeClr val="bg1"/>
          </a:solidFill>
        </p:spPr>
        <p:txBody>
          <a:bodyPr>
            <a:noAutofit/>
          </a:bodyPr>
          <a:lstStyle/>
          <a:p>
            <a:pPr rtl="1"/>
            <a:r>
              <a:rPr lang="fa-IR" sz="4000" b="1" kern="2000" dirty="0" smtClean="0">
                <a:cs typeface="B Yagut" pitchFamily="2" charset="-78"/>
              </a:rPr>
              <a:t>وسایل حفاظت فردی</a:t>
            </a:r>
            <a:r>
              <a:rPr lang="en-US" sz="4000" b="1" kern="2000" dirty="0" smtClean="0">
                <a:cs typeface="B Yagut" pitchFamily="2" charset="-78"/>
              </a:rPr>
              <a:t/>
            </a:r>
            <a:br>
              <a:rPr lang="en-US" sz="4000" b="1" kern="2000" dirty="0" smtClean="0">
                <a:cs typeface="B Yagut" pitchFamily="2" charset="-78"/>
              </a:rPr>
            </a:br>
            <a:r>
              <a:rPr lang="en-US" sz="4000" b="1" kern="2000" dirty="0">
                <a:cs typeface="B Yagut" pitchFamily="2" charset="-78"/>
              </a:rPr>
              <a:t/>
            </a:r>
            <a:br>
              <a:rPr lang="en-US" sz="4000" b="1" kern="2000" dirty="0">
                <a:cs typeface="B Yagut" pitchFamily="2" charset="-78"/>
              </a:rPr>
            </a:br>
            <a:r>
              <a:rPr lang="en-US" sz="4000" b="1" kern="2000" dirty="0" smtClean="0">
                <a:cs typeface="B Yagut" pitchFamily="2" charset="-78"/>
              </a:rPr>
              <a:t/>
            </a:r>
            <a:br>
              <a:rPr lang="en-US" sz="4000" b="1" kern="2000" dirty="0" smtClean="0">
                <a:cs typeface="B Yagut" pitchFamily="2" charset="-78"/>
              </a:rPr>
            </a:br>
            <a:r>
              <a:rPr lang="fa-IR" sz="4000" b="1" kern="2000" dirty="0" smtClean="0">
                <a:cs typeface="B Yagut" pitchFamily="2" charset="-78"/>
              </a:rPr>
              <a:t>بهداشت حرفه ای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8"/>
    </mc:Choice>
    <mc:Fallback xmlns="">
      <p:transition spd="slow" advTm="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359" y="1365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fa-IR" sz="4000" b="1" dirty="0">
                <a:cs typeface="B Yagut" pitchFamily="2" charset="-78"/>
              </a:rPr>
              <a:t>بدن و </a:t>
            </a:r>
            <a:r>
              <a:rPr lang="fa-IR" sz="4000" b="1" dirty="0" smtClean="0">
                <a:cs typeface="B Yagut" pitchFamily="2" charset="-78"/>
              </a:rPr>
              <a:t>بالا‌تنه</a:t>
            </a:r>
            <a:r>
              <a:rPr lang="fa-IR" sz="4000" b="1" dirty="0">
                <a:cs typeface="B Yagut" pitchFamily="2" charset="-78"/>
              </a:rPr>
              <a:t>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417" y="881063"/>
            <a:ext cx="5157787" cy="823912"/>
          </a:xfrm>
        </p:spPr>
        <p:txBody>
          <a:bodyPr/>
          <a:lstStyle/>
          <a:p>
            <a:pPr algn="r" rtl="1"/>
            <a:r>
              <a:rPr lang="fa-IR" sz="3200" dirty="0" smtClean="0">
                <a:cs typeface="B Yagut" pitchFamily="2" charset="-78"/>
              </a:rPr>
              <a:t>محافظت</a:t>
            </a:r>
            <a:endParaRPr lang="fa-IR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2059" y="1900918"/>
            <a:ext cx="5157787" cy="3684588"/>
          </a:xfrm>
        </p:spPr>
        <p:txBody>
          <a:bodyPr/>
          <a:lstStyle/>
          <a:p>
            <a:pPr algn="r" rtl="1"/>
            <a:r>
              <a:rPr lang="fa-IR" dirty="0" smtClean="0">
                <a:cs typeface="B Yagut" pitchFamily="2" charset="-78"/>
              </a:rPr>
              <a:t>جلیقه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پیش بند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روپوش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ژاکت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زیرپوش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پوشش‌های چرمی</a:t>
            </a:r>
          </a:p>
          <a:p>
            <a:pPr algn="r" rtl="1"/>
            <a:endParaRPr lang="fa-IR" dirty="0">
              <a:cs typeface="B Yagut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7128" y="1321934"/>
            <a:ext cx="5183188" cy="823912"/>
          </a:xfrm>
        </p:spPr>
        <p:txBody>
          <a:bodyPr>
            <a:normAutofit fontScale="62500" lnSpcReduction="20000"/>
          </a:bodyPr>
          <a:lstStyle/>
          <a:p>
            <a:pPr algn="r" rtl="1"/>
            <a:endParaRPr lang="fa-IR" sz="4000" dirty="0" smtClean="0">
              <a:cs typeface="B Yagut" pitchFamily="2" charset="-78"/>
            </a:endParaRPr>
          </a:p>
          <a:p>
            <a:pPr algn="r" rtl="1"/>
            <a:r>
              <a:rPr lang="fa-IR" sz="4600" dirty="0" smtClean="0">
                <a:cs typeface="B Yagut" pitchFamily="2" charset="-78"/>
              </a:rPr>
              <a:t>خطرات</a:t>
            </a:r>
            <a:r>
              <a:rPr lang="fa-IR" sz="4600" dirty="0">
                <a:cs typeface="B Yagut" pitchFamily="2" charset="-78"/>
              </a:rPr>
              <a:t>:</a:t>
            </a:r>
          </a:p>
          <a:p>
            <a:endParaRPr lang="fa-I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1186" y="2211161"/>
            <a:ext cx="5183188" cy="4222296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گرما و سرمای شدید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پاشش فلزات مذاب و مایعات داغ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ضربه و بریدگی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مواد شیمیایی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مواد عفونی و خون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پرتوها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جریان الکتریسیته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7" y="4088265"/>
            <a:ext cx="2487387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295306"/>
            <a:ext cx="2759608" cy="32112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6"/>
    </mc:Choice>
    <mc:Fallback xmlns="">
      <p:transition spd="slow" advTm="5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b="1" dirty="0">
                <a:cs typeface="B Yagut" pitchFamily="2" charset="-78"/>
              </a:rPr>
              <a:t>وسایل حفاظت فردی در برابر سقوط :</a:t>
            </a:r>
            <a:br>
              <a:rPr lang="fa-IR" sz="4000" b="1" dirty="0">
                <a:cs typeface="B Yagut" pitchFamily="2" charset="-78"/>
              </a:rPr>
            </a:br>
            <a:endParaRPr lang="fa-IR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Yagut" pitchFamily="2" charset="-78"/>
              </a:rPr>
              <a:t>مطابق آیین نامه کار در ارتفاع وزارت تعاون کار و رفاه اجتماعی ( ارتفاع بیش از 1.2 متری) 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تج</a:t>
            </a:r>
            <a:r>
              <a:rPr lang="ar-SA" dirty="0" smtClean="0">
                <a:cs typeface="B Yagut" pitchFamily="2" charset="-78"/>
              </a:rPr>
              <a:t>هیزات </a:t>
            </a:r>
            <a:r>
              <a:rPr lang="ar-SA" dirty="0">
                <a:cs typeface="B Yagut" pitchFamily="2" charset="-78"/>
              </a:rPr>
              <a:t>حفاظتی </a:t>
            </a:r>
            <a:r>
              <a:rPr lang="fa-IR" dirty="0" smtClean="0">
                <a:cs typeface="B Yagut" pitchFamily="2" charset="-78"/>
              </a:rPr>
              <a:t>:</a:t>
            </a:r>
          </a:p>
          <a:p>
            <a:pPr algn="r" rtl="1"/>
            <a:r>
              <a:rPr lang="ar-SA" dirty="0" smtClean="0">
                <a:cs typeface="B Yagut" pitchFamily="2" charset="-78"/>
              </a:rPr>
              <a:t>کمربندهای ایمنی</a:t>
            </a:r>
            <a:r>
              <a:rPr lang="fa-IR" dirty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و طناب‌ها</a:t>
            </a:r>
            <a:endParaRPr lang="en-US" dirty="0" smtClean="0">
              <a:cs typeface="B Yagut" pitchFamily="2" charset="-78"/>
            </a:endParaRPr>
          </a:p>
          <a:p>
            <a:pPr algn="r" rtl="1"/>
            <a:r>
              <a:rPr lang="ar-SA" dirty="0" smtClean="0">
                <a:cs typeface="B Yagut" pitchFamily="2" charset="-78"/>
              </a:rPr>
              <a:t>لنیارد</a:t>
            </a:r>
            <a:r>
              <a:rPr lang="fa-IR" dirty="0" smtClean="0">
                <a:cs typeface="B Yagut" pitchFamily="2" charset="-78"/>
              </a:rPr>
              <a:t> و </a:t>
            </a:r>
            <a:r>
              <a:rPr lang="ar-SA" dirty="0" smtClean="0">
                <a:cs typeface="B Yagut" pitchFamily="2" charset="-78"/>
              </a:rPr>
              <a:t>کارابین</a:t>
            </a:r>
            <a:endParaRPr lang="en-US" dirty="0" smtClean="0">
              <a:cs typeface="B Yagut" pitchFamily="2" charset="-78"/>
            </a:endParaRPr>
          </a:p>
          <a:p>
            <a:pPr algn="r" rtl="1"/>
            <a:r>
              <a:rPr lang="ar-SA" dirty="0" smtClean="0">
                <a:cs typeface="B Yagut" pitchFamily="2" charset="-78"/>
              </a:rPr>
              <a:t> تور</a:t>
            </a:r>
            <a:r>
              <a:rPr lang="fa-IR" dirty="0" smtClean="0">
                <a:cs typeface="B Yagut" pitchFamily="2" charset="-78"/>
              </a:rPr>
              <a:t>‌</a:t>
            </a:r>
            <a:r>
              <a:rPr lang="ar-SA" dirty="0" smtClean="0">
                <a:cs typeface="B Yagut" pitchFamily="2" charset="-78"/>
              </a:rPr>
              <a:t>های </a:t>
            </a:r>
            <a:r>
              <a:rPr lang="ar-SA" dirty="0">
                <a:cs typeface="B Yagut" pitchFamily="2" charset="-78"/>
              </a:rPr>
              <a:t>ایمنی </a:t>
            </a:r>
            <a:endParaRPr lang="en-US" dirty="0" smtClean="0">
              <a:cs typeface="B Yagut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5" y="2325460"/>
            <a:ext cx="2828925" cy="1619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998" y="3402161"/>
            <a:ext cx="3286125" cy="2465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2" y="4099523"/>
            <a:ext cx="3304264" cy="257727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2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0"/>
    </mc:Choice>
    <mc:Fallback xmlns="">
      <p:transition spd="slow" advTm="5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1389888"/>
            <a:ext cx="11704320" cy="46329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rtl="1"/>
            <a:r>
              <a:rPr lang="fa-IR" sz="3200" dirty="0" smtClean="0">
                <a:cs typeface="B Yagut" panose="00000400000000000000" pitchFamily="2" charset="-78"/>
              </a:rPr>
              <a:t>با توجه به شرح وظایف بهورزان محترم در برنامه بهداشت‌ حرفه‌ای و بازدید از کارگاه‌های تحت پوشش و اهمیت حفظ و ارتقاء سلامت شاغلین انتظار می‌رود بهورزان محترم با توجه به مخاطرات محیط کار و و نوع عامل زیان‌آور ،کارفرما و شاغلین را در جهت انجام اقدامات کنترلی و مدیریتی راهنمایی نموده و در مواردیکه اقدام کنترلی امکان‌پذیر یا کافی نباشد توصیه به استفاده از وسایل حفاظت فردی مناسب نموده و روش استفاده صحیح و نحوه عملکرد محافظتی و لزوم آن را آموزش دهند. 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3540" y="879836"/>
            <a:ext cx="5400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b="1" dirty="0" smtClean="0">
                <a:cs typeface="B Yagut" panose="00000400000000000000" pitchFamily="2" charset="-78"/>
              </a:rPr>
              <a:t>خلاصه مطالب و نتیجه‌گیری</a:t>
            </a:r>
            <a:endParaRPr lang="en-US" sz="4000" b="1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24"/>
    </mc:Choice>
    <mc:Fallback xmlns="">
      <p:transition spd="slow" advTm="7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 1-</a:t>
            </a:r>
            <a:r>
              <a:rPr lang="fa-IR" sz="2400" dirty="0">
                <a:cs typeface="B Yagut" panose="00000400000000000000" pitchFamily="2" charset="-78"/>
              </a:rPr>
              <a:t> </a:t>
            </a:r>
            <a:r>
              <a:rPr lang="fa-IR" sz="2400" dirty="0" smtClean="0">
                <a:cs typeface="B Yagut" panose="00000400000000000000" pitchFamily="2" charset="-78"/>
              </a:rPr>
              <a:t> اهمیت استفاده از وسایل حفاظت فردی را شرح دهید.</a:t>
            </a:r>
          </a:p>
          <a:p>
            <a:pPr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2- تعریف وسایل حفاظت فردی را بیان کنید.</a:t>
            </a:r>
          </a:p>
          <a:p>
            <a:pPr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3- عوامل موثر در انتخاب وسیله حفاظت فردی مناسب را نام ببرید.</a:t>
            </a:r>
          </a:p>
          <a:p>
            <a:pPr algn="r" rtl="1">
              <a:buNone/>
            </a:pPr>
            <a:r>
              <a:rPr lang="fa-IR" sz="2400" dirty="0">
                <a:cs typeface="B Yagut" panose="00000400000000000000" pitchFamily="2" charset="-78"/>
              </a:rPr>
              <a:t>4- انواع وسایل حفاظت فردی را با توجه به محافظت از سیستم و اعضاء بدن طبقه بندی کنید</a:t>
            </a:r>
            <a:r>
              <a:rPr lang="fa-IR" sz="24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تمرین عملی:</a:t>
            </a:r>
          </a:p>
          <a:p>
            <a:pPr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1- در بازدید از کارگاه با توجه به نوع مخاطرات وسیله حفاظت فردی مناسب را به کارگران توصیه کنید.</a:t>
            </a:r>
          </a:p>
          <a:p>
            <a:pPr algn="r" rtl="1"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2- عملکرد و نحوه محافظت وسایل حفاظت فردی را در کارگاه به کارگران شرح دهید.</a:t>
            </a:r>
          </a:p>
          <a:p>
            <a:pPr algn="r" rtl="1">
              <a:buNone/>
            </a:pPr>
            <a:endParaRPr lang="fa-IR" sz="2000" dirty="0" smtClean="0"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6"/>
    </mc:Choice>
    <mc:Fallback xmlns="">
      <p:transition spd="slow" advTm="4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06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367" y="961569"/>
            <a:ext cx="10706105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000" dirty="0">
                <a:cs typeface="B Yagut" pitchFamily="2" charset="-78"/>
              </a:rPr>
              <a:t> مرکز سلامت محیط و کار </a:t>
            </a:r>
            <a:r>
              <a:rPr lang="fa-IR" sz="2000" dirty="0" smtClean="0">
                <a:cs typeface="B Yagut" pitchFamily="2" charset="-78"/>
              </a:rPr>
              <a:t>،راهنمای انتخاب و استفاده از وسایل حفاظت فردی در محیط کار ، الزامات ،دستورالعمل‌ها و رهنمودهای تخصصی،پژوهشکده محیط زیست ،زمستان 1392</a:t>
            </a: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000" dirty="0">
                <a:cs typeface="B Yagut" pitchFamily="2" charset="-78"/>
              </a:rPr>
              <a:t>مرکز سلامت محیط و </a:t>
            </a:r>
            <a:r>
              <a:rPr lang="fa-IR" sz="2000" dirty="0" smtClean="0">
                <a:cs typeface="B Yagut" pitchFamily="2" charset="-78"/>
              </a:rPr>
              <a:t>کار، راهنماي مدیریت حوادث شیمیایی در محیط کار و صنایع، الزامات، دستورالعمل‌ها و رهنمودهای تخصصی، پژوهشکده محیط زیست،  بهار 1393</a:t>
            </a:r>
            <a:endParaRPr lang="en-US" sz="2000" dirty="0" smtClean="0">
              <a:cs typeface="B Yagut" pitchFamily="2" charset="-78"/>
            </a:endParaRP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000" dirty="0" smtClean="0">
                <a:cs typeface="B Yagut" pitchFamily="2" charset="-78"/>
              </a:rPr>
              <a:t>مرکز </a:t>
            </a:r>
            <a:r>
              <a:rPr lang="fa-IR" sz="2000" dirty="0">
                <a:cs typeface="B Yagut" pitchFamily="2" charset="-78"/>
              </a:rPr>
              <a:t>سلامت محیط و </a:t>
            </a:r>
            <a:r>
              <a:rPr lang="fa-IR" sz="2000" dirty="0" smtClean="0">
                <a:cs typeface="B Yagut" pitchFamily="2" charset="-78"/>
              </a:rPr>
              <a:t>کار</a:t>
            </a:r>
            <a:r>
              <a:rPr lang="fa-IR" sz="2000" dirty="0">
                <a:cs typeface="B Yagut" pitchFamily="2" charset="-78"/>
              </a:rPr>
              <a:t>،</a:t>
            </a:r>
            <a:r>
              <a:rPr lang="fa-IR" sz="2000" dirty="0" smtClean="0">
                <a:cs typeface="B Yagut" pitchFamily="2" charset="-78"/>
              </a:rPr>
              <a:t>ایمنی </a:t>
            </a:r>
            <a:r>
              <a:rPr lang="fa-IR" sz="2000" dirty="0">
                <a:cs typeface="B Yagut" pitchFamily="2" charset="-78"/>
              </a:rPr>
              <a:t>و بهداشت کار در استفاده از مواد شیمیایی، وزارت بهداشت، درمان و </a:t>
            </a:r>
            <a:r>
              <a:rPr lang="fa-IR" sz="2000" dirty="0" smtClean="0">
                <a:cs typeface="B Yagut" pitchFamily="2" charset="-78"/>
              </a:rPr>
              <a:t>آموزش</a:t>
            </a:r>
            <a:r>
              <a:rPr lang="en-US" sz="2000" dirty="0" smtClean="0">
                <a:cs typeface="B Yagut" pitchFamily="2" charset="-78"/>
              </a:rPr>
              <a:t> </a:t>
            </a:r>
            <a:r>
              <a:rPr lang="fa-IR" sz="2000" dirty="0" smtClean="0">
                <a:cs typeface="B Yagut" pitchFamily="2" charset="-78"/>
              </a:rPr>
              <a:t>پزشکی </a:t>
            </a:r>
            <a:r>
              <a:rPr lang="fa-IR" sz="2000" dirty="0">
                <a:cs typeface="B Yagut" pitchFamily="2" charset="-78"/>
              </a:rPr>
              <a:t>معاونت </a:t>
            </a:r>
            <a:r>
              <a:rPr lang="fa-IR" sz="2000" dirty="0" smtClean="0">
                <a:cs typeface="B Yagut" pitchFamily="2" charset="-78"/>
              </a:rPr>
              <a:t>بهداشت</a:t>
            </a:r>
            <a:endParaRPr lang="en-US" sz="2000" dirty="0" smtClean="0">
              <a:cs typeface="B Yagut" pitchFamily="2" charset="-78"/>
            </a:endParaRPr>
          </a:p>
          <a:p>
            <a:pPr algn="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a-IR" sz="2000" dirty="0" smtClean="0">
                <a:cs typeface="B Yagut" pitchFamily="2" charset="-78"/>
              </a:rPr>
              <a:t> چوبینه ع، امیرزاده ف ،ارقامی </a:t>
            </a:r>
            <a:r>
              <a:rPr lang="fa-IR" sz="2000" smtClean="0">
                <a:cs typeface="B Yagut" pitchFamily="2" charset="-78"/>
              </a:rPr>
              <a:t>ش ، </a:t>
            </a:r>
            <a:r>
              <a:rPr lang="fa-IR" sz="2000" dirty="0">
                <a:cs typeface="B Yagut" pitchFamily="2" charset="-78"/>
              </a:rPr>
              <a:t>کلیات بهداشت حرفه‌ای </a:t>
            </a:r>
            <a:r>
              <a:rPr lang="en-US" sz="2000" dirty="0">
                <a:cs typeface="B Yagut" pitchFamily="2" charset="-78"/>
              </a:rPr>
              <a:t>]</a:t>
            </a:r>
            <a:r>
              <a:rPr lang="fa-IR" sz="2000" dirty="0">
                <a:cs typeface="B Yagut" pitchFamily="2" charset="-78"/>
              </a:rPr>
              <a:t>ویرایش 2،چاپ هفتم</a:t>
            </a:r>
            <a:r>
              <a:rPr lang="en-US" sz="2000" dirty="0">
                <a:cs typeface="B Yagut" pitchFamily="2" charset="-78"/>
              </a:rPr>
              <a:t>[</a:t>
            </a:r>
            <a:r>
              <a:rPr lang="fa-IR" sz="2000" dirty="0">
                <a:cs typeface="B Yagut" pitchFamily="2" charset="-78"/>
              </a:rPr>
              <a:t> </a:t>
            </a:r>
            <a:r>
              <a:rPr lang="fa-IR" sz="2000" dirty="0" smtClean="0">
                <a:cs typeface="B Yagut" pitchFamily="2" charset="-78"/>
              </a:rPr>
              <a:t>،انتشارات دانشگاه علوم پزشکی شیراز، 1390</a:t>
            </a:r>
          </a:p>
          <a:p>
            <a:pPr algn="r" rtl="1">
              <a:lnSpc>
                <a:spcPct val="150000"/>
              </a:lnSpc>
              <a:buFont typeface="Arial" pitchFamily="34" charset="0"/>
              <a:buChar char="•"/>
            </a:pPr>
            <a:r>
              <a:rPr lang="fa-IR" sz="2000" dirty="0">
                <a:cs typeface="B Yagut" pitchFamily="2" charset="-78"/>
              </a:rPr>
              <a:t>اداره کل بازرسی کار ،</a:t>
            </a:r>
            <a:r>
              <a:rPr lang="fa-IR" sz="2000" dirty="0" smtClean="0">
                <a:cs typeface="B Yagut" pitchFamily="2" charset="-78"/>
              </a:rPr>
              <a:t>آیین نامه وسایل حفاظت فردی ،وزارت تعاون کار و رفاه اجتماعی 1390</a:t>
            </a:r>
          </a:p>
          <a:p>
            <a:pPr algn="r" rtl="1"/>
            <a:endParaRPr lang="en-US" sz="2000" dirty="0" smtClean="0">
              <a:cs typeface="B Yagut" pitchFamily="2" charset="-78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cs typeface="B Yagut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20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9550" y="392182"/>
            <a:ext cx="3347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b="1" dirty="0" smtClean="0">
                <a:cs typeface="B Yagut" panose="00000400000000000000" pitchFamily="2" charset="-78"/>
              </a:rPr>
              <a:t>فهرست منابع </a:t>
            </a:r>
            <a:endParaRPr lang="en-US" sz="40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7"/>
    </mc:Choice>
    <mc:Fallback xmlns="">
      <p:transition spd="slow" advTm="1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30275"/>
            <a:ext cx="10515600" cy="4351338"/>
          </a:xfrm>
        </p:spPr>
        <p:txBody>
          <a:bodyPr/>
          <a:lstStyle/>
          <a:p>
            <a:pPr algn="ctr" rtl="1"/>
            <a:r>
              <a:rPr lang="fa-IR" dirty="0">
                <a:cs typeface="B Yagut" pitchFamily="2" charset="-78"/>
              </a:rPr>
              <a:t>لطفا نظرات و پیشنهادات خود </a:t>
            </a:r>
            <a:r>
              <a:rPr lang="fa-IR" dirty="0" smtClean="0">
                <a:cs typeface="B Yagut" pitchFamily="2" charset="-78"/>
              </a:rPr>
              <a:t>را پیرامون </a:t>
            </a:r>
            <a:r>
              <a:rPr lang="fa-IR" dirty="0">
                <a:cs typeface="B Yagut" pitchFamily="2" charset="-78"/>
              </a:rPr>
              <a:t>این بسته آموزشی  </a:t>
            </a:r>
            <a:r>
              <a:rPr lang="fa-IR" dirty="0" smtClean="0">
                <a:cs typeface="B Yagut" pitchFamily="2" charset="-78"/>
              </a:rPr>
              <a:t>به </a:t>
            </a:r>
            <a:r>
              <a:rPr lang="fa-IR" dirty="0">
                <a:cs typeface="B Yagut" pitchFamily="2" charset="-78"/>
              </a:rPr>
              <a:t>آدرس زیر ارسال کنید</a:t>
            </a:r>
            <a:r>
              <a:rPr lang="fa-IR" dirty="0" smtClean="0">
                <a:cs typeface="B Yagut" pitchFamily="2" charset="-78"/>
              </a:rPr>
              <a:t>.</a:t>
            </a:r>
          </a:p>
          <a:p>
            <a:pPr algn="ctr" rtl="1"/>
            <a:r>
              <a:rPr lang="en-US" dirty="0" smtClean="0">
                <a:cs typeface="B Yagut" pitchFamily="2" charset="-78"/>
              </a:rPr>
              <a:t>Shiraz_behvarz@sums.ac.ir</a:t>
            </a:r>
            <a:endParaRPr lang="fa-IR" dirty="0">
              <a:cs typeface="B Yagut" pitchFamily="2" charset="-78"/>
            </a:endParaRPr>
          </a:p>
          <a:p>
            <a:pPr marL="0" indent="0" algn="ctr" rtl="1">
              <a:buNone/>
            </a:pPr>
            <a:endParaRPr lang="en-US" dirty="0">
              <a:cs typeface="B Yagut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cs typeface="B Yagut" pitchFamily="2" charset="-78"/>
              </a:rPr>
              <a:t>دانشگاه علوم پزشکی و خدمات بهداشتی درمانی شیراز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"/>
    </mc:Choice>
    <mc:Fallback xmlns="">
      <p:transition spd="slow" advTm="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575" y="1732113"/>
            <a:ext cx="1141149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cs typeface="B Yagut" panose="00000400000000000000" pitchFamily="2" charset="-78"/>
              </a:rPr>
              <a:t>انتظار می‌رود پس از مطالعه این درس فراگیر  </a:t>
            </a:r>
            <a:r>
              <a:rPr lang="fa-IR" sz="2800" dirty="0">
                <a:cs typeface="B Yagut" panose="00000400000000000000" pitchFamily="2" charset="-78"/>
              </a:rPr>
              <a:t>بتواند  </a:t>
            </a:r>
            <a:r>
              <a:rPr lang="fa-IR" sz="2800" dirty="0" smtClean="0">
                <a:cs typeface="B Yagut" panose="00000400000000000000" pitchFamily="2" charset="-78"/>
              </a:rPr>
              <a:t>:</a:t>
            </a:r>
            <a:endParaRPr lang="en-US" sz="2800" dirty="0" smtClean="0">
              <a:cs typeface="B Yagut" panose="00000400000000000000" pitchFamily="2" charset="-78"/>
            </a:endParaRPr>
          </a:p>
          <a:p>
            <a:pPr algn="r" rtl="1"/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</a:t>
            </a:r>
            <a:r>
              <a:rPr lang="fa-IR" sz="2700" dirty="0" smtClean="0">
                <a:cs typeface="B Yagut" pitchFamily="2" charset="-78"/>
              </a:rPr>
              <a:t>اهمیت استفاده از وسایل حفاظت فردی را در محیط‌های کاری به کارگران شرح دهد.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طبقه‌بندی وسایل حفاظت فردی بر اساس عضو یا سیستم بدن را بیان کند.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انواع وسایل حفاظت فردی در محافظت اعضاء و سیستم‌های بدن را نام ببرد.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اجزاء وسایل حفاظت فردی را بیان کند.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عملکرد ونحوه محافظت وسایل حفاظت فردی را در محیط‌های کاری به کارگران شرح دهد.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 با توجه به نوع عوامل زیان‌آور یا مخاطرات محیط کار ، وسیله حفاظت فردی مناسب را به کارگران پیشنهاد بدهد. 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7894530" y="735510"/>
            <a:ext cx="3343656" cy="707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اهداف آموزشی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8"/>
    </mc:Choice>
    <mc:Fallback xmlns="">
      <p:transition spd="slow" advTm="4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355762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kern="2000" dirty="0" smtClean="0">
                <a:cs typeface="B Yagut" pitchFamily="2" charset="-78"/>
              </a:rPr>
              <a:t>فهرست عناوین</a:t>
            </a:r>
            <a:endParaRPr lang="en-US" sz="4000" b="1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8690" y="1378958"/>
            <a:ext cx="89971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  اهمیت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استفاده از وسایل حفاظت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فردی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latin typeface="B Titr" panose="00000700000000000000" pitchFamily="2" charset="-78"/>
                <a:cs typeface="B Yagut" pitchFamily="2" charset="-78"/>
              </a:rPr>
              <a:t>  تعریف </a:t>
            </a:r>
            <a:r>
              <a:rPr lang="fa-IR" sz="2800" dirty="0">
                <a:latin typeface="B Titr" panose="00000700000000000000" pitchFamily="2" charset="-78"/>
                <a:cs typeface="B Yagut" pitchFamily="2" charset="-78"/>
              </a:rPr>
              <a:t>وسایل حفاظت </a:t>
            </a:r>
            <a:r>
              <a:rPr lang="fa-IR" sz="2800" dirty="0" smtClean="0">
                <a:latin typeface="B Titr" panose="00000700000000000000" pitchFamily="2" charset="-78"/>
                <a:cs typeface="B Yagut" pitchFamily="2" charset="-78"/>
              </a:rPr>
              <a:t>فردی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 فاکتور‌‌‌های دخیل </a:t>
            </a:r>
            <a:r>
              <a:rPr lang="fa-IR" sz="2800" dirty="0">
                <a:cs typeface="B Yagut" pitchFamily="2" charset="-78"/>
              </a:rPr>
              <a:t>در انتخاب وسایل </a:t>
            </a:r>
            <a:r>
              <a:rPr lang="fa-IR" sz="2800" dirty="0" smtClean="0">
                <a:cs typeface="B Yagut" pitchFamily="2" charset="-78"/>
              </a:rPr>
              <a:t>حفاظت فردی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 طبقه‌ بندی </a:t>
            </a:r>
            <a:r>
              <a:rPr lang="fa-IR" sz="2800" dirty="0">
                <a:cs typeface="B Yagut" pitchFamily="2" charset="-78"/>
              </a:rPr>
              <a:t>وسایل حفاظت فردی </a:t>
            </a:r>
            <a:endParaRPr lang="fa-IR" sz="2800" dirty="0" smtClean="0">
              <a:latin typeface="B Titr" panose="00000700000000000000" pitchFamily="2" charset="-78"/>
              <a:cs typeface="B Yagut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 smtClean="0">
                <a:latin typeface="B Titr" panose="00000700000000000000" pitchFamily="2" charset="-78"/>
                <a:cs typeface="B Yagut" pitchFamily="2" charset="-78"/>
              </a:rPr>
              <a:t>وسایل محافظتی:  </a:t>
            </a:r>
            <a:endParaRPr lang="fa-IR" sz="2800" dirty="0">
              <a:latin typeface="B Titr" panose="00000700000000000000" pitchFamily="2" charset="-78"/>
              <a:cs typeface="B Yagut" pitchFamily="2" charset="-78"/>
            </a:endParaRPr>
          </a:p>
          <a:p>
            <a:pPr marL="731520" indent="-1188720" algn="r" rtl="1">
              <a:lnSpc>
                <a:spcPct val="150000"/>
              </a:lnSpc>
            </a:pPr>
            <a:r>
              <a:rPr lang="fa-IR" sz="2800" dirty="0" smtClean="0">
                <a:latin typeface="B Titr" panose="00000700000000000000" pitchFamily="2" charset="-78"/>
                <a:cs typeface="B Yagut" pitchFamily="2" charset="-78"/>
              </a:rPr>
              <a:t>         </a:t>
            </a:r>
            <a:r>
              <a:rPr lang="en-US" sz="2800" dirty="0" smtClean="0">
                <a:latin typeface="B Titr" panose="00000700000000000000" pitchFamily="2" charset="-78"/>
                <a:cs typeface="B Yagut" pitchFamily="2" charset="-78"/>
              </a:rPr>
              <a:t>*</a:t>
            </a:r>
            <a:r>
              <a:rPr lang="fa-IR" sz="2800" dirty="0" smtClean="0">
                <a:latin typeface="B Titr" panose="00000700000000000000" pitchFamily="2" charset="-78"/>
                <a:cs typeface="B Yagut" pitchFamily="2" charset="-78"/>
              </a:rPr>
              <a:t>سر و گردن، چشم‌ها و صورت، گوش‌ها، دست‌ها  و پاها،        دستگاه تنفس، بدن و بالا‌تنه، حفاظت از سقوط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36"/>
    </mc:Choice>
    <mc:Fallback xmlns="">
      <p:transition spd="slow" advTm="31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b="1" dirty="0" smtClean="0">
                <a:cs typeface="B Yagut" pitchFamily="2" charset="-78"/>
              </a:rPr>
              <a:t>مقدمه</a:t>
            </a:r>
            <a:endParaRPr lang="fa-IR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rtl="1"/>
            <a:r>
              <a:rPr lang="fa-IR" dirty="0" smtClean="0">
                <a:cs typeface="B Yagut" pitchFamily="2" charset="-78"/>
              </a:rPr>
              <a:t>خطرات به اشکال مختلف در محیط‌های کاری وجود دارند. مطابق قوانین، کارفرمایان ملزم به حفاظت از کارکنان خود در برابر مخاطراتی هستند که قادر به آسیب‌رسانی به آنها می‌باشند.</a:t>
            </a:r>
          </a:p>
          <a:p>
            <a:pPr algn="just" rtl="1"/>
            <a:r>
              <a:rPr lang="fa-IR" dirty="0" smtClean="0">
                <a:cs typeface="B Yagut" pitchFamily="2" charset="-78"/>
              </a:rPr>
              <a:t>آسیب‌های جانی ناشی از کارعلاوه بر رنج کارگران ،باعث تحمیل هزینه های پزشکی ،اتلاف زمان کار،کاهش بهره‌وری،هزینه‌های جایگزینی کارگر،افزایش هزینه‌های بیمه می‌شوند.</a:t>
            </a:r>
          </a:p>
          <a:p>
            <a:pPr algn="just" rtl="1"/>
            <a:r>
              <a:rPr lang="fa-IR" dirty="0" smtClean="0">
                <a:cs typeface="B Yagut" pitchFamily="2" charset="-78"/>
              </a:rPr>
              <a:t>به منظور کنترل این مخاطرات موثرترین اقدام کنترل آنها در منبع ، با اقدامات مهندسی، اجرایی و مدیریتی می‌باشد. زمانی که این اقدامات امکانپذیریا کافی نباشد ، کارفرمایان باید وسایل حفاظت فردی را برای کارکنان خود به منظور پیشگیری از صدمات ،بیماری‌ها و مرگ ناشی از مخاطرات محیط کار تامین نموده و از کاربرد این وسایل توسط کارکنان خود مطمئن شوند؛ و این وسایل نباید جایگزین اقدامات کنترلی گردد.</a:t>
            </a:r>
          </a:p>
          <a:p>
            <a:pPr algn="just" rtl="1"/>
            <a:r>
              <a:rPr lang="fa-IR" dirty="0" smtClean="0">
                <a:cs typeface="B Yagut" pitchFamily="2" charset="-78"/>
              </a:rPr>
              <a:t>استفاده از وسایل حفاظت فردی نیازمند آگاهی از خطر و آموزش کاربران است.</a:t>
            </a:r>
          </a:p>
          <a:p>
            <a:pPr algn="just" rtl="1"/>
            <a:endParaRPr lang="fa-IR" dirty="0">
              <a:cs typeface="B Yagut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65"/>
    </mc:Choice>
    <mc:Fallback xmlns="">
      <p:transition spd="slow" advTm="118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cs typeface="B Yagut" pitchFamily="2" charset="-78"/>
              </a:rPr>
              <a:t>تعریف وسایل حفاظت فردی:</a:t>
            </a:r>
            <a:br>
              <a:rPr lang="fa-IR" sz="4000" b="1" dirty="0" smtClean="0">
                <a:cs typeface="B Yagut" pitchFamily="2" charset="-78"/>
              </a:rPr>
            </a:br>
            <a:r>
              <a:rPr 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personal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protective equipment) </a:t>
            </a:r>
            <a:r>
              <a:rPr 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itchFamily="2" charset="-78"/>
              </a:rPr>
              <a:t>PPE</a:t>
            </a:r>
            <a:r>
              <a:rPr lang="fa-IR" sz="4000" b="1" dirty="0" smtClean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B Yagut" pitchFamily="2" charset="-78"/>
              </a:rPr>
              <a:t>)</a:t>
            </a:r>
            <a:endParaRPr lang="en-US" sz="4000" b="1" dirty="0">
              <a:latin typeface="+mn-lt"/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66" y="1577975"/>
            <a:ext cx="10515600" cy="4351338"/>
          </a:xfrm>
        </p:spPr>
        <p:txBody>
          <a:bodyPr/>
          <a:lstStyle/>
          <a:p>
            <a:pPr algn="r" rtl="1"/>
            <a:r>
              <a:rPr lang="fa-IR" dirty="0">
                <a:cs typeface="B Yagut" pitchFamily="2" charset="-78"/>
              </a:rPr>
              <a:t>مجموعه لوازم و تجهيزاتي كه </a:t>
            </a:r>
            <a:r>
              <a:rPr lang="fa-IR" dirty="0" smtClean="0">
                <a:cs typeface="B Yagut" pitchFamily="2" charset="-78"/>
              </a:rPr>
              <a:t>توسط کارگر به </a:t>
            </a:r>
            <a:r>
              <a:rPr lang="fa-IR" dirty="0">
                <a:cs typeface="B Yagut" pitchFamily="2" charset="-78"/>
              </a:rPr>
              <a:t>منظور حفاظت </a:t>
            </a: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از </a:t>
            </a:r>
            <a:r>
              <a:rPr lang="fa-IR" dirty="0" smtClean="0">
                <a:cs typeface="B Yagut" pitchFamily="2" charset="-78"/>
              </a:rPr>
              <a:t>بخش‌هاي </a:t>
            </a:r>
            <a:r>
              <a:rPr lang="fa-IR" dirty="0">
                <a:cs typeface="B Yagut" pitchFamily="2" charset="-78"/>
              </a:rPr>
              <a:t>مختلف بدن در برابر عوامل </a:t>
            </a:r>
            <a:r>
              <a:rPr lang="fa-IR" dirty="0" smtClean="0">
                <a:cs typeface="B Yagut" pitchFamily="2" charset="-78"/>
              </a:rPr>
              <a:t>زيان‌آور ،</a:t>
            </a:r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 پیشگیری 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ازحوادث و</a:t>
            </a:r>
            <a:r>
              <a:rPr lang="fa-IR" dirty="0" smtClean="0">
                <a:cs typeface="B Yagut" pitchFamily="2" charset="-78"/>
              </a:rPr>
              <a:t> بیماری‌های ناشی از کار و یا کاهش شدت صدمات وارده در </a:t>
            </a:r>
            <a:r>
              <a:rPr lang="fa-IR" dirty="0">
                <a:cs typeface="B Yagut" pitchFamily="2" charset="-78"/>
              </a:rPr>
              <a:t>محيط كار مورد استفاده قرار </a:t>
            </a:r>
            <a:r>
              <a:rPr lang="fa-IR" dirty="0" smtClean="0">
                <a:cs typeface="B Yagut" pitchFamily="2" charset="-78"/>
              </a:rPr>
              <a:t>مي‌گيرند</a:t>
            </a:r>
            <a:r>
              <a:rPr lang="fa-IR" dirty="0">
                <a:cs typeface="B Yagut" pitchFamily="2" charset="-78"/>
              </a:rPr>
              <a:t>. </a:t>
            </a:r>
            <a:endParaRPr lang="fa-IR" dirty="0" smtClean="0">
              <a:cs typeface="B Yagut" pitchFamily="2" charset="-78"/>
            </a:endParaRPr>
          </a:p>
          <a:p>
            <a:pPr algn="r" rtl="1"/>
            <a:endParaRPr lang="fa-IR" dirty="0" smtClean="0">
              <a:cs typeface="B Yagut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Yagut" pitchFamily="2" charset="-78"/>
            </a:endParaRPr>
          </a:p>
          <a:p>
            <a:endParaRPr lang="en-US" dirty="0">
              <a:cs typeface="B Yagut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2" y="2725022"/>
            <a:ext cx="2800741" cy="397247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9"/>
    </mc:Choice>
    <mc:Fallback xmlns="">
      <p:transition spd="slow" advTm="2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b="1" dirty="0" smtClean="0">
                <a:solidFill>
                  <a:prstClr val="black"/>
                </a:solidFill>
                <a:cs typeface="B Yagut" pitchFamily="2" charset="-78"/>
              </a:rPr>
              <a:t>انتخاب و تامین وسایل حفاظت فردی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r" rtl="1"/>
            <a:r>
              <a:rPr lang="fa-IR" dirty="0" smtClean="0">
                <a:cs typeface="B Yagut" pitchFamily="2" charset="-78"/>
              </a:rPr>
              <a:t>تطبیق وسیله حفاظت فردی با خطر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پذیرش توسط کارگر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درگیر کردن کارگران در ارزیابی‌‌ها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راحتی فیزیکی وسیله(ارگونومی)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ارزیابی هزینه </a:t>
            </a:r>
          </a:p>
          <a:p>
            <a:pPr algn="r" rtl="1"/>
            <a:r>
              <a:rPr lang="fa-IR" dirty="0" smtClean="0">
                <a:cs typeface="B Yagut" pitchFamily="2" charset="-78"/>
              </a:rPr>
              <a:t>بازنگری و مطابقت با استانداردها</a:t>
            </a:r>
          </a:p>
          <a:p>
            <a:pPr marL="0" indent="0" algn="r" rtl="1">
              <a:buNone/>
            </a:pPr>
            <a:endParaRPr lang="fa-IR" dirty="0" smtClean="0">
              <a:cs typeface="B Yagut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آموزش کارگران: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آموزش تئوری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آموزش عملی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بازآموزی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مستند سازی آموزش 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80"/>
    </mc:Choice>
    <mc:Fallback xmlns="">
      <p:transition spd="slow" advTm="218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94432" y="193166"/>
            <a:ext cx="6979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طبقه بندی </a:t>
            </a:r>
            <a:r>
              <a:rPr lang="fa-IR" sz="4000" b="1" dirty="0" smtClean="0">
                <a:solidFill>
                  <a:prstClr val="black"/>
                </a:solidFill>
                <a:cs typeface="B Yagut" pitchFamily="2" charset="-78"/>
              </a:rPr>
              <a:t>وسایل </a:t>
            </a:r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حفاظت فردی :</a:t>
            </a:r>
          </a:p>
        </p:txBody>
      </p:sp>
      <p:sp>
        <p:nvSpPr>
          <p:cNvPr id="2" name="Rectangle 1"/>
          <p:cNvSpPr/>
          <p:nvPr/>
        </p:nvSpPr>
        <p:spPr>
          <a:xfrm>
            <a:off x="779318" y="840893"/>
            <a:ext cx="1073232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algn="r" rtl="1"/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طبقه بندی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وسایل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حفاظت فردی از دیدگاه های مختلف انجام شده است که شاید بهترین و جامع ترین طبقه بندی براساس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محافظت از عضو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یا سیستم بدن انسان است. </a:t>
            </a: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algn="r" rtl="1"/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 حفاظت سرو گردن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حفاظت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 چشم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حفاظت شنوایی</a:t>
            </a: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حفاظت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دست‌ها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حفاظت پاها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حفاظت سیستم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تنفسی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حفاظت از سقوط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سایر وسایل حفاظتی</a:t>
            </a:r>
          </a:p>
          <a:p>
            <a:pPr algn="r" rtl="1"/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endParaRPr lang="en-US" sz="2800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49"/>
    </mc:Choice>
    <mc:Fallback xmlns="">
      <p:transition spd="slow" advTm="40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>
            <a:noAutofit/>
          </a:bodyPr>
          <a:lstStyle/>
          <a:p>
            <a:pPr marL="228600" lvl="0" indent="-228600" algn="r" rtl="1">
              <a:spcBef>
                <a:spcPts val="1000"/>
              </a:spcBef>
            </a:pPr>
            <a:r>
              <a:rPr lang="fa-IR" sz="4000" b="1" dirty="0">
                <a:solidFill>
                  <a:prstClr val="black"/>
                </a:solidFill>
                <a:latin typeface="Calibri"/>
                <a:ea typeface="+mn-ea"/>
                <a:cs typeface="B Yagut" pitchFamily="2" charset="-78"/>
              </a:rPr>
              <a:t>سر و گردن</a:t>
            </a:r>
            <a:r>
              <a:rPr lang="fa-IR" sz="4000" dirty="0">
                <a:solidFill>
                  <a:prstClr val="black"/>
                </a:solidFill>
                <a:latin typeface="Calibri"/>
                <a:ea typeface="+mn-ea"/>
                <a:cs typeface="B Yagut" pitchFamily="2" charset="-78"/>
              </a:rPr>
              <a:t/>
            </a:r>
            <a:br>
              <a:rPr lang="fa-IR" sz="4000" dirty="0">
                <a:solidFill>
                  <a:prstClr val="black"/>
                </a:solidFill>
                <a:latin typeface="Calibri"/>
                <a:ea typeface="+mn-ea"/>
                <a:cs typeface="B Yagut" pitchFamily="2" charset="-78"/>
              </a:rPr>
            </a:br>
            <a:endParaRPr lang="en-US" sz="6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8750"/>
            <a:ext cx="10755086" cy="4748213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ar-SA" dirty="0">
                <a:cs typeface="B Yagut" pitchFamily="2" charset="-78"/>
              </a:rPr>
              <a:t>استفاده از </a:t>
            </a:r>
            <a:r>
              <a:rPr lang="ar-SA" sz="3600" b="1" dirty="0">
                <a:solidFill>
                  <a:srgbClr val="FF0000"/>
                </a:solidFill>
                <a:cs typeface="B Yagut" pitchFamily="2" charset="-78"/>
              </a:rPr>
              <a:t>کلاه ایمنی </a:t>
            </a:r>
            <a:r>
              <a:rPr lang="ar-SA" dirty="0" smtClean="0">
                <a:cs typeface="B Yagut" pitchFamily="2" charset="-78"/>
              </a:rPr>
              <a:t>ساده­</a:t>
            </a:r>
            <a:r>
              <a:rPr lang="fa-IR" dirty="0" smtClean="0">
                <a:cs typeface="B Yagut" pitchFamily="2" charset="-78"/>
              </a:rPr>
              <a:t>‌</a:t>
            </a:r>
            <a:r>
              <a:rPr lang="ar-SA" dirty="0" smtClean="0">
                <a:cs typeface="B Yagut" pitchFamily="2" charset="-78"/>
              </a:rPr>
              <a:t>ترین </a:t>
            </a:r>
            <a:r>
              <a:rPr lang="ar-SA" dirty="0">
                <a:cs typeface="B Yagut" pitchFamily="2" charset="-78"/>
              </a:rPr>
              <a:t>راه محافظت از سر افراد در برابر صدمات است. </a:t>
            </a:r>
            <a:endParaRPr lang="fa-IR" dirty="0" smtClean="0">
              <a:cs typeface="B Yagut" pitchFamily="2" charset="-78"/>
            </a:endParaRPr>
          </a:p>
          <a:p>
            <a:pPr algn="r" rtl="1"/>
            <a:r>
              <a:rPr lang="fa-IR" dirty="0" smtClean="0">
                <a:cs typeface="B Yagut" pitchFamily="2" charset="-78"/>
              </a:rPr>
              <a:t>محافظت </a:t>
            </a:r>
            <a:r>
              <a:rPr lang="ar-SA" dirty="0" smtClean="0">
                <a:cs typeface="B Yagut" pitchFamily="2" charset="-78"/>
              </a:rPr>
              <a:t>در برابر</a:t>
            </a:r>
            <a:r>
              <a:rPr lang="fa-IR" dirty="0" smtClean="0">
                <a:cs typeface="B Yagut" pitchFamily="2" charset="-78"/>
              </a:rPr>
              <a:t>:</a:t>
            </a:r>
          </a:p>
          <a:p>
            <a:pPr algn="r" rtl="1"/>
            <a:r>
              <a:rPr lang="ar-SA" dirty="0" smtClean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ضربه و </a:t>
            </a:r>
            <a:r>
              <a:rPr lang="ar-SA" dirty="0" smtClean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خطرات شوک و سوختگی الکتریکی </a:t>
            </a:r>
            <a:r>
              <a:rPr lang="fa-IR" dirty="0" smtClean="0">
                <a:cs typeface="B Yagut" pitchFamily="2" charset="-78"/>
              </a:rPr>
              <a:t>، گیر کردن موها در دستگاه‌ها</a:t>
            </a:r>
          </a:p>
          <a:p>
            <a:pPr algn="r" rtl="1"/>
            <a:r>
              <a:rPr lang="ar-SA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کنترل </a:t>
            </a:r>
            <a:r>
              <a:rPr lang="ar-SA" dirty="0" smtClean="0">
                <a:cs typeface="B Yagut" pitchFamily="2" charset="-78"/>
              </a:rPr>
              <a:t>انتقال </a:t>
            </a:r>
            <a:r>
              <a:rPr lang="ar-SA" dirty="0">
                <a:cs typeface="B Yagut" pitchFamily="2" charset="-78"/>
              </a:rPr>
              <a:t>شوک ضربه به گردن </a:t>
            </a:r>
            <a:r>
              <a:rPr lang="fa-IR" dirty="0" smtClean="0">
                <a:cs typeface="B Yagut" pitchFamily="2" charset="-78"/>
              </a:rPr>
              <a:t>، </a:t>
            </a:r>
            <a:r>
              <a:rPr lang="ar-SA" dirty="0" smtClean="0">
                <a:cs typeface="B Yagut" pitchFamily="2" charset="-78"/>
              </a:rPr>
              <a:t>کاهش </a:t>
            </a:r>
            <a:r>
              <a:rPr lang="ar-SA" dirty="0">
                <a:cs typeface="B Yagut" pitchFamily="2" charset="-78"/>
              </a:rPr>
              <a:t>آسیب به </a:t>
            </a:r>
            <a:r>
              <a:rPr lang="ar-SA" dirty="0" smtClean="0">
                <a:cs typeface="B Yagut" pitchFamily="2" charset="-78"/>
              </a:rPr>
              <a:t>مهره</a:t>
            </a:r>
            <a:r>
              <a:rPr lang="fa-IR" dirty="0" smtClean="0">
                <a:cs typeface="B Yagut" pitchFamily="2" charset="-78"/>
              </a:rPr>
              <a:t>‌</a:t>
            </a:r>
            <a:r>
              <a:rPr lang="ar-SA" dirty="0" smtClean="0">
                <a:cs typeface="B Yagut" pitchFamily="2" charset="-78"/>
              </a:rPr>
              <a:t>های </a:t>
            </a:r>
            <a:r>
              <a:rPr lang="ar-SA" dirty="0">
                <a:cs typeface="B Yagut" pitchFamily="2" charset="-78"/>
              </a:rPr>
              <a:t>گردنی و اعصاب بین </a:t>
            </a:r>
            <a:r>
              <a:rPr lang="ar-SA" dirty="0" smtClean="0">
                <a:cs typeface="B Yagut" pitchFamily="2" charset="-78"/>
              </a:rPr>
              <a:t>مهره</a:t>
            </a:r>
            <a:r>
              <a:rPr lang="fa-IR" dirty="0" smtClean="0">
                <a:cs typeface="B Yagut" pitchFamily="2" charset="-78"/>
              </a:rPr>
              <a:t>‌</a:t>
            </a:r>
            <a:r>
              <a:rPr lang="ar-SA" dirty="0" smtClean="0">
                <a:cs typeface="B Yagut" pitchFamily="2" charset="-78"/>
              </a:rPr>
              <a:t>ها </a:t>
            </a:r>
            <a:endParaRPr lang="fa-IR" dirty="0" smtClean="0">
              <a:cs typeface="B Yagut" pitchFamily="2" charset="-78"/>
            </a:endParaRPr>
          </a:p>
          <a:p>
            <a:pPr algn="r" rtl="1"/>
            <a:endParaRPr lang="en-US" dirty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4700" b="1" dirty="0" smtClean="0">
                <a:cs typeface="B Yagut" pitchFamily="2" charset="-78"/>
              </a:rPr>
              <a:t>خصوصیات  </a:t>
            </a:r>
            <a:r>
              <a:rPr lang="fa-IR" sz="4700" b="1" dirty="0">
                <a:cs typeface="B Yagut" pitchFamily="2" charset="-78"/>
              </a:rPr>
              <a:t>کلاه ایمنی </a:t>
            </a:r>
            <a:r>
              <a:rPr lang="fa-IR" sz="4700" b="1" dirty="0" smtClean="0">
                <a:cs typeface="B Yagut" pitchFamily="2" charset="-78"/>
              </a:rPr>
              <a:t>:</a:t>
            </a:r>
          </a:p>
          <a:p>
            <a:pPr marL="0" indent="0" algn="r" rtl="1">
              <a:buNone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مقاوم در برابر نفوذ اجسام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جذب شوک ضربه وارده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مقاوم در برابر آب و قابلیت سوختن آرام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>
                <a:cs typeface="B Yagut" pitchFamily="2" charset="-78"/>
              </a:rPr>
              <a:t>دستورالعمل ساده استفاده، تنظیم و تعویض نوار دور سر</a:t>
            </a: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v"/>
            </a:pPr>
            <a:endParaRPr lang="fa-IR" dirty="0" smtClean="0"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39"/>
    </mc:Choice>
    <mc:Fallback xmlns="">
      <p:transition spd="slow" advTm="69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5NN7CDR5NKU2-831-40</_dlc_DocId>
    <_dlc_DocIdUrl xmlns="1047730d-92e1-4018-9084-d932fd3a7f58">
      <Url>http://www.health.gov.ir/hnd/_layouts/DocIdRedir.aspx?ID=5NN7CDR5NKU2-831-40</Url>
      <Description>5NN7CDR5NKU2-831-40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53694D-9E4F-46CD-8D95-C8E61E62BA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AEB6E1-B55F-4514-BD86-4E317151C17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26C8B0D-E23C-4DC4-8BC0-E035738B4392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12fdc5dc-769e-4543-b10d-fbea3dac4417"/>
    <ds:schemaRef ds:uri="http://schemas.openxmlformats.org/package/2006/metadata/core-properties"/>
    <ds:schemaRef ds:uri="1047730d-92e1-4018-9084-d932fd3a7f58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E093C1B-D629-46C1-9D11-1ED10E6E2D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8053960</TotalTime>
  <Words>1336</Words>
  <Application>Microsoft Office PowerPoint</Application>
  <PresentationFormat>Widescreen</PresentationFormat>
  <Paragraphs>207</Paragraphs>
  <Slides>25</Slides>
  <Notes>10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B Titr</vt:lpstr>
      <vt:lpstr>Times New Roman</vt:lpstr>
      <vt:lpstr>Verdana</vt:lpstr>
      <vt:lpstr>Calibri Light</vt:lpstr>
      <vt:lpstr>Arial</vt:lpstr>
      <vt:lpstr>Wingdings</vt:lpstr>
      <vt:lpstr>B Yagut</vt:lpstr>
      <vt:lpstr>Calibri</vt:lpstr>
      <vt:lpstr>Office Theme</vt:lpstr>
      <vt:lpstr> مشخصات سند</vt:lpstr>
      <vt:lpstr>وسایل حفاظت فردی   بهداشت حرفه ای</vt:lpstr>
      <vt:lpstr>PowerPoint Presentation</vt:lpstr>
      <vt:lpstr>PowerPoint Presentation</vt:lpstr>
      <vt:lpstr>مقدمه</vt:lpstr>
      <vt:lpstr>تعریف وسایل حفاظت فردی: personal protective equipment) PPE)</vt:lpstr>
      <vt:lpstr>انتخاب و تامین وسایل حفاظت فردی</vt:lpstr>
      <vt:lpstr>PowerPoint Presentation</vt:lpstr>
      <vt:lpstr>سر و گردن </vt:lpstr>
      <vt:lpstr>اجزاء کلاه ایمنی:</vt:lpstr>
      <vt:lpstr>چشم وصورت: </vt:lpstr>
      <vt:lpstr>محافظ چشم و صورت</vt:lpstr>
      <vt:lpstr>شنوایی</vt:lpstr>
      <vt:lpstr>دست ها: </vt:lpstr>
      <vt:lpstr>PowerPoint Presentation</vt:lpstr>
      <vt:lpstr>پا‌ها </vt:lpstr>
      <vt:lpstr>سیستم تنفسی:</vt:lpstr>
      <vt:lpstr>. دسته بندی ماسک ها:  </vt:lpstr>
      <vt:lpstr>PowerPoint Presentation</vt:lpstr>
      <vt:lpstr>بدن و بالا‌تنه:</vt:lpstr>
      <vt:lpstr>وسایل حفاظت فردی در برابر سقوط : </vt:lpstr>
      <vt:lpstr>با توجه به شرح وظایف بهورزان محترم در برنامه بهداشت‌ حرفه‌ای و بازدید از کارگاه‌های تحت پوشش و اهمیت حفظ و ارتقاء سلامت شاغلین انتظار می‌رود بهورزان محترم با توجه به مخاطرات محیط کار و و نوع عامل زیان‌آور ،کارفرما و شاغلین را در جهت انجام اقدامات کنترلی و مدیریتی راهنمایی نموده و در مواردیکه اقدام کنترلی امکان‌پذیر یا کافی نباشد توصیه به استفاده از وسایل حفاظت فردی مناسب نموده و روش استفاده صحیح و نحوه عملکرد محافظتی و لزوم آن را آموزش دهند. </vt:lpstr>
      <vt:lpstr>پرسش و تمرین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وسایل حفاظت فردی</dc:title>
  <dc:creator>MRT</dc:creator>
  <cp:lastModifiedBy>Sima Jalali</cp:lastModifiedBy>
  <cp:revision>254</cp:revision>
  <cp:lastPrinted>2020-05-05T09:03:21Z</cp:lastPrinted>
  <dcterms:created xsi:type="dcterms:W3CDTF">2020-04-19T06:09:18Z</dcterms:created>
  <dcterms:modified xsi:type="dcterms:W3CDTF">2020-12-07T06:25:57Z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bf2aa6b6-9cc3-4328-bc7a-786f4f633c4e</vt:lpwstr>
  </property>
</Properties>
</file>